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6" r:id="rId4"/>
    <p:sldId id="261" r:id="rId5"/>
    <p:sldId id="257" r:id="rId6"/>
    <p:sldId id="258" r:id="rId7"/>
    <p:sldId id="275" r:id="rId8"/>
    <p:sldId id="263" r:id="rId9"/>
    <p:sldId id="270" r:id="rId10"/>
    <p:sldId id="265" r:id="rId11"/>
    <p:sldId id="266" r:id="rId12"/>
    <p:sldId id="267" r:id="rId13"/>
    <p:sldId id="264" r:id="rId14"/>
    <p:sldId id="269"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D6A7-D8F4-4810-B57F-57261F4D41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8367C4-CC4F-43D1-98CF-30CFD938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53066D-0094-40DA-A754-1E65334A1609}"/>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5" name="Footer Placeholder 4">
            <a:extLst>
              <a:ext uri="{FF2B5EF4-FFF2-40B4-BE49-F238E27FC236}">
                <a16:creationId xmlns:a16="http://schemas.microsoft.com/office/drawing/2014/main" id="{9302F1AE-7A6A-405A-8AED-8B4B3431F7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84BEA8-81B4-4EE9-B406-F9D6F8B2CBDD}"/>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42249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8E61-9488-4EC7-B472-F1D15173AA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239DEF-27F0-40C9-BB64-B93ADCB5CE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976D5C-1BFC-4FF8-A688-74063121A13E}"/>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5" name="Footer Placeholder 4">
            <a:extLst>
              <a:ext uri="{FF2B5EF4-FFF2-40B4-BE49-F238E27FC236}">
                <a16:creationId xmlns:a16="http://schemas.microsoft.com/office/drawing/2014/main" id="{EFF49B32-A6B4-42E6-8C98-00700E81C2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EB0FB6-08BE-4266-BC41-845EDBB9CBB6}"/>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123901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2EA3A-DB71-4A80-ABF2-9942374458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629B17-DAB3-47D7-8FB1-A521A6F0C6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3E723D-0540-496A-B68B-4B3C5FC9E357}"/>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5" name="Footer Placeholder 4">
            <a:extLst>
              <a:ext uri="{FF2B5EF4-FFF2-40B4-BE49-F238E27FC236}">
                <a16:creationId xmlns:a16="http://schemas.microsoft.com/office/drawing/2014/main" id="{0066BC51-6139-4A8F-B399-AF9751742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327E48-17B2-4BFD-92EF-A042AE9CBA08}"/>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11235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C3E8-43C6-4D71-A897-E94B8AA315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DDAB6B-AD29-4F32-B836-70E22C66D9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2D0BC6-6617-406A-8990-E3D3AB717DC5}"/>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5" name="Footer Placeholder 4">
            <a:extLst>
              <a:ext uri="{FF2B5EF4-FFF2-40B4-BE49-F238E27FC236}">
                <a16:creationId xmlns:a16="http://schemas.microsoft.com/office/drawing/2014/main" id="{DACDD9EA-3D5B-4B9E-87C7-97283DE1AA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6A0D47-CF7B-49DF-9E7A-7B16DEC2624F}"/>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107197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8DEE-A9AC-48AF-96C9-AE7A41BF84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2B3B2F-815A-4726-8DC5-E0F434825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0B704A-2B89-4F43-B0D5-4A825887BC5B}"/>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5" name="Footer Placeholder 4">
            <a:extLst>
              <a:ext uri="{FF2B5EF4-FFF2-40B4-BE49-F238E27FC236}">
                <a16:creationId xmlns:a16="http://schemas.microsoft.com/office/drawing/2014/main" id="{6D736539-A2B1-458B-88C0-14EC2EF1CD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A01341-E27F-43E2-9C93-F3A683140481}"/>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193608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5AAB-9A5F-4EFA-82E6-E266BFC024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0BCF45-DC76-43DC-8F29-82F6B922CC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DF23B6-416B-406E-AA95-81448C8456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40ED75-C589-47E7-A531-CCCE4E26603D}"/>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6" name="Footer Placeholder 5">
            <a:extLst>
              <a:ext uri="{FF2B5EF4-FFF2-40B4-BE49-F238E27FC236}">
                <a16:creationId xmlns:a16="http://schemas.microsoft.com/office/drawing/2014/main" id="{54DBA909-BFB7-4F92-B5C0-9776DBE426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6C4670-7757-4408-AEED-0B201A891F7D}"/>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54780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A3B0-A206-4843-A2F4-5628226F78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F73808-E74C-47F4-A34B-45FE0E493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F4D62A-6E9B-42B0-BB9D-A4FBFD62BC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9A3CBC-24D5-412F-9F30-5B25E2705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6A28E2-9A8E-4D0C-8EC4-E82C1D3F73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61BDAD-DA31-4B28-BB5F-94636E138551}"/>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8" name="Footer Placeholder 7">
            <a:extLst>
              <a:ext uri="{FF2B5EF4-FFF2-40B4-BE49-F238E27FC236}">
                <a16:creationId xmlns:a16="http://schemas.microsoft.com/office/drawing/2014/main" id="{941A0825-125B-4B73-A620-2F50674887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A526F4-E9CD-477C-9193-8ECFCD2544B7}"/>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365754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4AA3-7122-4627-9E36-7F05D9400D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4F0CA1-D555-41A6-BDD4-916F893C41BA}"/>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4" name="Footer Placeholder 3">
            <a:extLst>
              <a:ext uri="{FF2B5EF4-FFF2-40B4-BE49-F238E27FC236}">
                <a16:creationId xmlns:a16="http://schemas.microsoft.com/office/drawing/2014/main" id="{243F7694-A7A1-4780-819A-ABC4AA7F4B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5998A1-F272-433A-9509-B82477D8773C}"/>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28730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30D381-6F24-4215-B0DC-A7D7068882B7}"/>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3" name="Footer Placeholder 2">
            <a:extLst>
              <a:ext uri="{FF2B5EF4-FFF2-40B4-BE49-F238E27FC236}">
                <a16:creationId xmlns:a16="http://schemas.microsoft.com/office/drawing/2014/main" id="{7867C594-99D8-48F9-9C40-85D4214774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B410F9-360F-4BAF-8566-86DCD72684EB}"/>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353560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FFB2-7EA6-46F7-A9E2-8DFDCC125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1C89BD-F05F-4FFA-AC53-6D8EA0C3C4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EFEEB6-B23C-4F79-8FAA-44DAA57A7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0388F2-88FC-4790-A265-8845BE30DC06}"/>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6" name="Footer Placeholder 5">
            <a:extLst>
              <a:ext uri="{FF2B5EF4-FFF2-40B4-BE49-F238E27FC236}">
                <a16:creationId xmlns:a16="http://schemas.microsoft.com/office/drawing/2014/main" id="{251DEAAF-CE1C-49FC-95BB-B7A598D099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F3CD7-EFEE-420D-ABC2-74BFC221389C}"/>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337879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C9CC-0CB3-4DA5-954F-3C810FEA0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46C1B8-742E-4E31-B843-51B98DA7A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13B03D-9D06-4F20-A820-50E4A9334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213D5B-66F9-487D-B080-BF0223476A9E}"/>
              </a:ext>
            </a:extLst>
          </p:cNvPr>
          <p:cNvSpPr>
            <a:spLocks noGrp="1"/>
          </p:cNvSpPr>
          <p:nvPr>
            <p:ph type="dt" sz="half" idx="10"/>
          </p:nvPr>
        </p:nvSpPr>
        <p:spPr/>
        <p:txBody>
          <a:bodyPr/>
          <a:lstStyle/>
          <a:p>
            <a:fld id="{53A9C3FC-A6AD-4365-B215-FE2EC405D694}" type="datetimeFigureOut">
              <a:rPr lang="en-GB" smtClean="0"/>
              <a:t>26/09/2023</a:t>
            </a:fld>
            <a:endParaRPr lang="en-GB"/>
          </a:p>
        </p:txBody>
      </p:sp>
      <p:sp>
        <p:nvSpPr>
          <p:cNvPr id="6" name="Footer Placeholder 5">
            <a:extLst>
              <a:ext uri="{FF2B5EF4-FFF2-40B4-BE49-F238E27FC236}">
                <a16:creationId xmlns:a16="http://schemas.microsoft.com/office/drawing/2014/main" id="{529B9A16-1F62-4154-A148-2F95288F63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8E4B93-E103-4299-B2BE-F327F88E76B5}"/>
              </a:ext>
            </a:extLst>
          </p:cNvPr>
          <p:cNvSpPr>
            <a:spLocks noGrp="1"/>
          </p:cNvSpPr>
          <p:nvPr>
            <p:ph type="sldNum" sz="quarter" idx="12"/>
          </p:nvPr>
        </p:nvSpPr>
        <p:spPr/>
        <p:txBody>
          <a:bodyPr/>
          <a:lstStyle/>
          <a:p>
            <a:fld id="{BC52D5A9-9C88-4A17-B285-ABAB8DB9B419}" type="slidenum">
              <a:rPr lang="en-GB" smtClean="0"/>
              <a:t>‹#›</a:t>
            </a:fld>
            <a:endParaRPr lang="en-GB"/>
          </a:p>
        </p:txBody>
      </p:sp>
    </p:spTree>
    <p:extLst>
      <p:ext uri="{BB962C8B-B14F-4D97-AF65-F5344CB8AC3E}">
        <p14:creationId xmlns:p14="http://schemas.microsoft.com/office/powerpoint/2010/main" val="330515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2C3AA-7C0C-4E8F-8DBC-7776818BB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C4BCB7-7404-43F6-BD8B-56734A623A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BA2782-66C5-44E2-AD21-CA62A7F42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9C3FC-A6AD-4365-B215-FE2EC405D694}" type="datetimeFigureOut">
              <a:rPr lang="en-GB" smtClean="0"/>
              <a:t>26/09/2023</a:t>
            </a:fld>
            <a:endParaRPr lang="en-GB"/>
          </a:p>
        </p:txBody>
      </p:sp>
      <p:sp>
        <p:nvSpPr>
          <p:cNvPr id="5" name="Footer Placeholder 4">
            <a:extLst>
              <a:ext uri="{FF2B5EF4-FFF2-40B4-BE49-F238E27FC236}">
                <a16:creationId xmlns:a16="http://schemas.microsoft.com/office/drawing/2014/main" id="{35544E2D-2398-45F0-9DE0-569B90F45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445C3D-1314-4A48-BB3D-E275B9045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2D5A9-9C88-4A17-B285-ABAB8DB9B419}" type="slidenum">
              <a:rPr lang="en-GB" smtClean="0"/>
              <a:t>‹#›</a:t>
            </a:fld>
            <a:endParaRPr lang="en-GB"/>
          </a:p>
        </p:txBody>
      </p:sp>
    </p:spTree>
    <p:extLst>
      <p:ext uri="{BB962C8B-B14F-4D97-AF65-F5344CB8AC3E}">
        <p14:creationId xmlns:p14="http://schemas.microsoft.com/office/powerpoint/2010/main" val="119453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8DA5-F3A3-44C9-B6F0-34384E637B64}"/>
              </a:ext>
            </a:extLst>
          </p:cNvPr>
          <p:cNvSpPr>
            <a:spLocks noGrp="1"/>
          </p:cNvSpPr>
          <p:nvPr>
            <p:ph type="ctrTitle"/>
          </p:nvPr>
        </p:nvSpPr>
        <p:spPr>
          <a:xfrm>
            <a:off x="1524000" y="3836988"/>
            <a:ext cx="9144000" cy="2387600"/>
          </a:xfrm>
        </p:spPr>
        <p:txBody>
          <a:bodyPr/>
          <a:lstStyle/>
          <a:p>
            <a:r>
              <a:rPr lang="en-GB" dirty="0">
                <a:latin typeface="Comic Sans MS" panose="030F0702030302020204" pitchFamily="66" charset="0"/>
              </a:rPr>
              <a:t>Welcome to Year One</a:t>
            </a:r>
          </a:p>
        </p:txBody>
      </p:sp>
      <p:sp>
        <p:nvSpPr>
          <p:cNvPr id="3" name="Subtitle 2">
            <a:extLst>
              <a:ext uri="{FF2B5EF4-FFF2-40B4-BE49-F238E27FC236}">
                <a16:creationId xmlns:a16="http://schemas.microsoft.com/office/drawing/2014/main" id="{9D76287E-1B9C-4E45-B674-CFD296BE3D6D}"/>
              </a:ext>
            </a:extLst>
          </p:cNvPr>
          <p:cNvSpPr>
            <a:spLocks noGrp="1"/>
          </p:cNvSpPr>
          <p:nvPr>
            <p:ph type="subTitle" idx="1"/>
          </p:nvPr>
        </p:nvSpPr>
        <p:spPr/>
        <p:txBody>
          <a:bodyPr/>
          <a:lstStyle/>
          <a:p>
            <a:endParaRPr lang="en-GB" dirty="0"/>
          </a:p>
        </p:txBody>
      </p:sp>
      <p:pic>
        <p:nvPicPr>
          <p:cNvPr id="1026" name="Picture 2" descr="Sept 22nd Meet the Teacher &amp; Grade 12 Parent Evening | École Secondaire  R.A. McMath Secondary School">
            <a:extLst>
              <a:ext uri="{FF2B5EF4-FFF2-40B4-BE49-F238E27FC236}">
                <a16:creationId xmlns:a16="http://schemas.microsoft.com/office/drawing/2014/main" id="{0BD499A8-D640-C28A-3C09-E170F8CCB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89" y="325196"/>
            <a:ext cx="11180021" cy="434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2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AAFB-12CC-4E7C-87BA-FB729683A8E1}"/>
              </a:ext>
            </a:extLst>
          </p:cNvPr>
          <p:cNvSpPr>
            <a:spLocks noGrp="1"/>
          </p:cNvSpPr>
          <p:nvPr>
            <p:ph type="title"/>
          </p:nvPr>
        </p:nvSpPr>
        <p:spPr/>
        <p:txBody>
          <a:bodyPr/>
          <a:lstStyle/>
          <a:p>
            <a:r>
              <a:rPr lang="en-GB" dirty="0"/>
              <a:t>Topics</a:t>
            </a:r>
          </a:p>
        </p:txBody>
      </p:sp>
      <p:pic>
        <p:nvPicPr>
          <p:cNvPr id="5" name="Picture 4">
            <a:extLst>
              <a:ext uri="{FF2B5EF4-FFF2-40B4-BE49-F238E27FC236}">
                <a16:creationId xmlns:a16="http://schemas.microsoft.com/office/drawing/2014/main" id="{56E63742-2972-E24F-5BD9-C729DA446013}"/>
              </a:ext>
            </a:extLst>
          </p:cNvPr>
          <p:cNvPicPr>
            <a:picLocks noChangeAspect="1"/>
          </p:cNvPicPr>
          <p:nvPr/>
        </p:nvPicPr>
        <p:blipFill>
          <a:blip r:embed="rId2"/>
          <a:stretch>
            <a:fillRect/>
          </a:stretch>
        </p:blipFill>
        <p:spPr>
          <a:xfrm>
            <a:off x="2680026" y="480601"/>
            <a:ext cx="9164329" cy="5896798"/>
          </a:xfrm>
          <a:prstGeom prst="rect">
            <a:avLst/>
          </a:prstGeom>
        </p:spPr>
      </p:pic>
    </p:spTree>
    <p:extLst>
      <p:ext uri="{BB962C8B-B14F-4D97-AF65-F5344CB8AC3E}">
        <p14:creationId xmlns:p14="http://schemas.microsoft.com/office/powerpoint/2010/main" val="271473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A9891-5D55-4018-85CE-EFFCBC051E2B}"/>
              </a:ext>
            </a:extLst>
          </p:cNvPr>
          <p:cNvPicPr>
            <a:picLocks noChangeAspect="1"/>
          </p:cNvPicPr>
          <p:nvPr/>
        </p:nvPicPr>
        <p:blipFill>
          <a:blip r:embed="rId2"/>
          <a:stretch>
            <a:fillRect/>
          </a:stretch>
        </p:blipFill>
        <p:spPr>
          <a:xfrm>
            <a:off x="112022" y="115335"/>
            <a:ext cx="11727619" cy="3641656"/>
          </a:xfrm>
          <a:prstGeom prst="rect">
            <a:avLst/>
          </a:prstGeom>
        </p:spPr>
      </p:pic>
      <p:pic>
        <p:nvPicPr>
          <p:cNvPr id="5" name="Picture 4">
            <a:extLst>
              <a:ext uri="{FF2B5EF4-FFF2-40B4-BE49-F238E27FC236}">
                <a16:creationId xmlns:a16="http://schemas.microsoft.com/office/drawing/2014/main" id="{CB2D7A97-97E3-BA11-3A37-6A95C68436AF}"/>
              </a:ext>
            </a:extLst>
          </p:cNvPr>
          <p:cNvPicPr>
            <a:picLocks noChangeAspect="1"/>
          </p:cNvPicPr>
          <p:nvPr/>
        </p:nvPicPr>
        <p:blipFill>
          <a:blip r:embed="rId3"/>
          <a:stretch>
            <a:fillRect/>
          </a:stretch>
        </p:blipFill>
        <p:spPr>
          <a:xfrm>
            <a:off x="112022" y="3864341"/>
            <a:ext cx="12066573" cy="2236422"/>
          </a:xfrm>
          <a:prstGeom prst="rect">
            <a:avLst/>
          </a:prstGeom>
        </p:spPr>
      </p:pic>
    </p:spTree>
    <p:extLst>
      <p:ext uri="{BB962C8B-B14F-4D97-AF65-F5344CB8AC3E}">
        <p14:creationId xmlns:p14="http://schemas.microsoft.com/office/powerpoint/2010/main" val="389818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8052DD-1AEC-41E1-A6AB-C0EF6F947EB8}"/>
              </a:ext>
            </a:extLst>
          </p:cNvPr>
          <p:cNvPicPr>
            <a:picLocks noChangeAspect="1"/>
          </p:cNvPicPr>
          <p:nvPr/>
        </p:nvPicPr>
        <p:blipFill rotWithShape="1">
          <a:blip r:embed="rId2"/>
          <a:srcRect b="10212"/>
          <a:stretch/>
        </p:blipFill>
        <p:spPr>
          <a:xfrm>
            <a:off x="380793" y="513521"/>
            <a:ext cx="11430414" cy="5555975"/>
          </a:xfrm>
          <a:prstGeom prst="rect">
            <a:avLst/>
          </a:prstGeom>
        </p:spPr>
      </p:pic>
    </p:spTree>
    <p:extLst>
      <p:ext uri="{BB962C8B-B14F-4D97-AF65-F5344CB8AC3E}">
        <p14:creationId xmlns:p14="http://schemas.microsoft.com/office/powerpoint/2010/main" val="36456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932D1-0796-4418-9312-B6EA66D3DD28}"/>
              </a:ext>
            </a:extLst>
          </p:cNvPr>
          <p:cNvSpPr/>
          <p:nvPr/>
        </p:nvSpPr>
        <p:spPr>
          <a:xfrm>
            <a:off x="400669" y="218003"/>
            <a:ext cx="7681915" cy="6555641"/>
          </a:xfrm>
          <a:prstGeom prst="rect">
            <a:avLst/>
          </a:prstGeom>
        </p:spPr>
        <p:txBody>
          <a:bodyPr wrap="square">
            <a:spAutoFit/>
          </a:bodyPr>
          <a:lstStyle/>
          <a:p>
            <a:pPr lvl="0">
              <a:spcAft>
                <a:spcPts val="0"/>
              </a:spcAft>
              <a:tabLst>
                <a:tab pos="457200" algn="l"/>
              </a:tabLst>
            </a:pPr>
            <a:r>
              <a:rPr lang="en-GB" sz="2800" b="1" u="sng" dirty="0">
                <a:latin typeface="Calibri" panose="020F0502020204030204" pitchFamily="34" charset="0"/>
                <a:ea typeface="Times New Roman" panose="02020603050405020304" pitchFamily="18" charset="0"/>
              </a:rPr>
              <a:t>Reading</a:t>
            </a:r>
            <a:endParaRPr lang="en-GB" sz="2800" dirty="0">
              <a:latin typeface="Times New Roman" panose="02020603050405020304" pitchFamily="18" charset="0"/>
              <a:ea typeface="Times New Roman" panose="02020603050405020304" pitchFamily="18" charset="0"/>
            </a:endParaRPr>
          </a:p>
          <a:p>
            <a:pPr>
              <a:spcAft>
                <a:spcPts val="0"/>
              </a:spcAft>
            </a:pPr>
            <a:r>
              <a:rPr lang="en-GB" b="1" dirty="0">
                <a:latin typeface="Calibri" panose="020F05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GB" dirty="0">
                <a:latin typeface="Calibri" panose="020F0502020204030204" pitchFamily="34" charset="0"/>
                <a:ea typeface="Times New Roman" panose="02020603050405020304" pitchFamily="18" charset="0"/>
              </a:rPr>
              <a:t>As you are already aware, the infant reading scheme is RWI. Your child will bring home two types of book each week.</a:t>
            </a:r>
          </a:p>
          <a:p>
            <a:pPr>
              <a:spcAft>
                <a:spcPts val="0"/>
              </a:spcAft>
            </a:pPr>
            <a:endParaRPr lang="en-GB" dirty="0">
              <a:latin typeface="Times New Roman" panose="02020603050405020304" pitchFamily="18" charset="0"/>
              <a:ea typeface="Times New Roman" panose="02020603050405020304" pitchFamily="18" charset="0"/>
            </a:endParaRPr>
          </a:p>
          <a:p>
            <a:pPr>
              <a:spcAft>
                <a:spcPts val="0"/>
              </a:spcAft>
            </a:pPr>
            <a:r>
              <a:rPr lang="en-GB" u="sng" dirty="0">
                <a:latin typeface="Calibri" panose="020F0502020204030204" pitchFamily="34" charset="0"/>
                <a:ea typeface="Times New Roman" panose="02020603050405020304" pitchFamily="18" charset="0"/>
                <a:cs typeface="Calibri" panose="020F0502020204030204" pitchFamily="34" charset="0"/>
              </a:rPr>
              <a:t>Black and White Storybooks </a:t>
            </a:r>
            <a:endParaRPr lang="en-GB"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is a copy of the colour version read at school. </a:t>
            </a:r>
          </a:p>
          <a:p>
            <a:pPr marL="285750" indent="-285750">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Your child will have read this story three times with their reading teacher, so should be able to read the story confidently. </a:t>
            </a:r>
          </a:p>
          <a:p>
            <a:pPr marL="285750" indent="-285750">
              <a:spcAft>
                <a:spcPts val="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 brief explanation of how to follow the activities is included in the books. </a:t>
            </a:r>
          </a:p>
          <a:p>
            <a:pPr>
              <a:spcAft>
                <a:spcPts val="0"/>
              </a:spcAft>
            </a:pPr>
            <a:endParaRPr lang="en-GB" dirty="0">
              <a:latin typeface="Times New Roman" panose="02020603050405020304" pitchFamily="18" charset="0"/>
              <a:ea typeface="Times New Roman" panose="02020603050405020304" pitchFamily="18" charset="0"/>
            </a:endParaRPr>
          </a:p>
          <a:p>
            <a:pPr>
              <a:spcAft>
                <a:spcPts val="0"/>
              </a:spcAft>
            </a:pPr>
            <a:r>
              <a:rPr lang="en-GB" u="sng" dirty="0">
                <a:latin typeface="Calibri" panose="020F0502020204030204" pitchFamily="34" charset="0"/>
                <a:ea typeface="Times New Roman" panose="02020603050405020304" pitchFamily="18" charset="0"/>
                <a:cs typeface="Calibri" panose="020F0502020204030204" pitchFamily="34" charset="0"/>
              </a:rPr>
              <a:t>Book Bag Books </a:t>
            </a:r>
          </a:p>
          <a:p>
            <a:pPr marL="285750" indent="-285750">
              <a:buFont typeface="Arial" panose="020B0604020202020204" pitchFamily="34" charset="0"/>
              <a:buChar char="•"/>
            </a:pPr>
            <a:r>
              <a:rPr lang="en-GB" dirty="0"/>
              <a:t>Your child may also bring home a Book Bag Book. </a:t>
            </a:r>
          </a:p>
          <a:p>
            <a:pPr marL="285750" indent="-285750">
              <a:buFont typeface="Arial" panose="020B0604020202020204" pitchFamily="34" charset="0"/>
              <a:buChar char="•"/>
            </a:pPr>
            <a:r>
              <a:rPr lang="en-GB" dirty="0"/>
              <a:t>This book builds upon the ideas and many of the words in the Storybook just read. </a:t>
            </a:r>
          </a:p>
          <a:p>
            <a:pPr marL="285750" indent="-285750">
              <a:buFont typeface="Arial" panose="020B0604020202020204" pitchFamily="34" charset="0"/>
              <a:buChar char="•"/>
            </a:pPr>
            <a:r>
              <a:rPr lang="en-GB" dirty="0"/>
              <a:t>Your child will need more support in reading this book. </a:t>
            </a:r>
          </a:p>
          <a:p>
            <a:r>
              <a:rPr lang="en-GB" dirty="0"/>
              <a:t> </a:t>
            </a:r>
          </a:p>
          <a:p>
            <a:r>
              <a:rPr lang="en-GB" dirty="0"/>
              <a:t>We want reading to be an enjoyable experience for the children at home.  We also want to foster habits of recreational reading in the children and develop confidence and fluency.  </a:t>
            </a:r>
            <a:r>
              <a:rPr lang="en-GB" b="1" dirty="0"/>
              <a:t>For this reason, the reading book from the RWI scheme your child takes home should be a book that the child can read independently.  </a:t>
            </a:r>
          </a:p>
          <a:p>
            <a:pPr>
              <a:spcAft>
                <a:spcPts val="0"/>
              </a:spcAft>
            </a:pPr>
            <a:endParaRPr lang="en-GB" dirty="0">
              <a:latin typeface="Times New Roman" panose="02020603050405020304" pitchFamily="18" charset="0"/>
              <a:ea typeface="Times New Roman" panose="02020603050405020304" pitchFamily="18" charset="0"/>
            </a:endParaRPr>
          </a:p>
        </p:txBody>
      </p:sp>
      <p:pic>
        <p:nvPicPr>
          <p:cNvPr id="2050" name="Picture 2" descr="Read Write Inc. Phonics eBook Library │ Oxford Owl">
            <a:extLst>
              <a:ext uri="{FF2B5EF4-FFF2-40B4-BE49-F238E27FC236}">
                <a16:creationId xmlns:a16="http://schemas.microsoft.com/office/drawing/2014/main" id="{111ECA07-4621-6948-AD2E-28DA3FA7A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609" y="513729"/>
            <a:ext cx="3760826" cy="29152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ad Write Inc. Phonics Book Bag Books: Green Set 1 Storybooks Mixed Pack  of 10: Amazon.co.uk: Bradbury, Adrian, Hawes, Alison, McFarlane, Karra,  Miskin, Ruth: 9780198419969: Books">
            <a:extLst>
              <a:ext uri="{FF2B5EF4-FFF2-40B4-BE49-F238E27FC236}">
                <a16:creationId xmlns:a16="http://schemas.microsoft.com/office/drawing/2014/main" id="{7C331627-0F6D-142E-F38F-1612B3667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738" y="3845915"/>
            <a:ext cx="3308697" cy="237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2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4D16-EB48-4070-ACAC-19CBC579C267}"/>
              </a:ext>
            </a:extLst>
          </p:cNvPr>
          <p:cNvSpPr>
            <a:spLocks noGrp="1"/>
          </p:cNvSpPr>
          <p:nvPr>
            <p:ph type="title"/>
          </p:nvPr>
        </p:nvSpPr>
        <p:spPr/>
        <p:txBody>
          <a:bodyPr>
            <a:normAutofit/>
          </a:bodyPr>
          <a:lstStyle/>
          <a:p>
            <a:pPr>
              <a:lnSpc>
                <a:spcPct val="100000"/>
              </a:lnSpc>
            </a:pPr>
            <a:r>
              <a:rPr lang="en-GB" sz="4000" dirty="0">
                <a:latin typeface="Comic Sans MS" panose="030F0702030302020204" pitchFamily="66" charset="0"/>
              </a:rPr>
              <a:t>Uniform and PE kits</a:t>
            </a:r>
          </a:p>
        </p:txBody>
      </p:sp>
      <p:sp>
        <p:nvSpPr>
          <p:cNvPr id="3" name="Content Placeholder 2">
            <a:extLst>
              <a:ext uri="{FF2B5EF4-FFF2-40B4-BE49-F238E27FC236}">
                <a16:creationId xmlns:a16="http://schemas.microsoft.com/office/drawing/2014/main" id="{7DF3F4A7-70D3-4282-B1F2-6D6DF29964DB}"/>
              </a:ext>
            </a:extLst>
          </p:cNvPr>
          <p:cNvSpPr>
            <a:spLocks noGrp="1"/>
          </p:cNvSpPr>
          <p:nvPr>
            <p:ph idx="1"/>
          </p:nvPr>
        </p:nvSpPr>
        <p:spPr>
          <a:xfrm>
            <a:off x="742122" y="1378226"/>
            <a:ext cx="10611678" cy="4798737"/>
          </a:xfrm>
        </p:spPr>
        <p:txBody>
          <a:bodyPr>
            <a:normAutofit/>
          </a:bodyPr>
          <a:lstStyle/>
          <a:p>
            <a:pPr>
              <a:lnSpc>
                <a:spcPct val="100000"/>
              </a:lnSpc>
            </a:pPr>
            <a:r>
              <a:rPr lang="en-GB" sz="1800" dirty="0">
                <a:latin typeface="Comic Sans MS" panose="030F0702030302020204" pitchFamily="66" charset="0"/>
              </a:rPr>
              <a:t>You are all aware of the school uniform but we do appeal that you </a:t>
            </a:r>
            <a:r>
              <a:rPr lang="en-GB" sz="1800" b="1" dirty="0">
                <a:latin typeface="Comic Sans MS" panose="030F0702030302020204" pitchFamily="66" charset="0"/>
              </a:rPr>
              <a:t>label each item of your child’s</a:t>
            </a:r>
            <a:r>
              <a:rPr lang="en-GB" sz="1800" dirty="0">
                <a:latin typeface="Comic Sans MS" panose="030F0702030302020204" pitchFamily="66" charset="0"/>
              </a:rPr>
              <a:t> </a:t>
            </a:r>
            <a:r>
              <a:rPr lang="en-GB" sz="1800" b="1" dirty="0">
                <a:latin typeface="Comic Sans MS" panose="030F0702030302020204" pitchFamily="66" charset="0"/>
              </a:rPr>
              <a:t>clothing</a:t>
            </a:r>
            <a:r>
              <a:rPr lang="en-GB" sz="1800" dirty="0">
                <a:latin typeface="Comic Sans MS" panose="030F0702030302020204" pitchFamily="66" charset="0"/>
              </a:rPr>
              <a:t>. Finding lost cardigans and jumpers is a nightmare when they are not labelled! </a:t>
            </a:r>
          </a:p>
          <a:p>
            <a:pPr marL="0" indent="0">
              <a:lnSpc>
                <a:spcPct val="100000"/>
              </a:lnSpc>
              <a:buNone/>
            </a:pPr>
            <a:endParaRPr lang="en-GB" sz="1800" dirty="0">
              <a:latin typeface="Comic Sans MS" panose="030F0702030302020204" pitchFamily="66" charset="0"/>
            </a:endParaRPr>
          </a:p>
          <a:p>
            <a:pPr marL="0" indent="0">
              <a:lnSpc>
                <a:spcPct val="100000"/>
              </a:lnSpc>
              <a:buNone/>
            </a:pPr>
            <a:endParaRPr lang="en-GB" sz="1800" dirty="0">
              <a:latin typeface="Comic Sans MS" panose="030F0702030302020204" pitchFamily="66" charset="0"/>
            </a:endParaRPr>
          </a:p>
          <a:p>
            <a:pPr>
              <a:lnSpc>
                <a:spcPct val="100000"/>
              </a:lnSpc>
            </a:pPr>
            <a:r>
              <a:rPr lang="en-GB" sz="1800" dirty="0">
                <a:latin typeface="Comic Sans MS" panose="030F0702030302020204" pitchFamily="66" charset="0"/>
              </a:rPr>
              <a:t>It is essential that your child have </a:t>
            </a:r>
            <a:r>
              <a:rPr lang="en-GB" sz="1800" b="1" dirty="0">
                <a:latin typeface="Comic Sans MS" panose="030F0702030302020204" pitchFamily="66" charset="0"/>
              </a:rPr>
              <a:t>a pair of pumps that fit correctly</a:t>
            </a:r>
            <a:r>
              <a:rPr lang="en-GB" sz="1800" dirty="0">
                <a:latin typeface="Comic Sans MS" panose="030F0702030302020204" pitchFamily="66" charset="0"/>
              </a:rPr>
              <a:t> for P.E. We send home the kits each half term so that they can be washed and that you can check your child’s pumps still fit them. </a:t>
            </a:r>
            <a:r>
              <a:rPr lang="en-GB" sz="1800" b="1" dirty="0">
                <a:latin typeface="Comic Sans MS" panose="030F0702030302020204" pitchFamily="66" charset="0"/>
              </a:rPr>
              <a:t>Please label everything in your child’s PE bag as the items sometimes get mixed up.</a:t>
            </a:r>
          </a:p>
          <a:p>
            <a:pPr marL="0" indent="0">
              <a:lnSpc>
                <a:spcPct val="100000"/>
              </a:lnSpc>
              <a:buNone/>
            </a:pPr>
            <a:endParaRPr lang="en-GB" sz="1800" b="1" dirty="0">
              <a:latin typeface="Comic Sans MS" panose="030F0702030302020204" pitchFamily="66" charset="0"/>
            </a:endParaRPr>
          </a:p>
          <a:p>
            <a:pPr>
              <a:lnSpc>
                <a:spcPct val="100000"/>
              </a:lnSpc>
            </a:pPr>
            <a:r>
              <a:rPr lang="en-GB" sz="2000" dirty="0">
                <a:latin typeface="Comic Sans MS" panose="030F0702030302020204" pitchFamily="66" charset="0"/>
              </a:rPr>
              <a:t>Please supply your child with a </a:t>
            </a:r>
            <a:r>
              <a:rPr lang="en-GB" sz="2000" b="1" dirty="0">
                <a:latin typeface="Comic Sans MS" panose="030F0702030302020204" pitchFamily="66" charset="0"/>
              </a:rPr>
              <a:t>spare set of underwear and socks</a:t>
            </a:r>
            <a:r>
              <a:rPr lang="en-GB" sz="2000" dirty="0">
                <a:latin typeface="Comic Sans MS" panose="030F0702030302020204" pitchFamily="66" charset="0"/>
              </a:rPr>
              <a:t> in a labelled plastic bag and place it inside their P.E. bag. If you have larger items of clothing (jumpers, pumps, shorts etc) you would like to donate please give them to the class teacher and we will add them to our spare clothes stock. </a:t>
            </a:r>
          </a:p>
          <a:p>
            <a:pPr marL="0" indent="0">
              <a:lnSpc>
                <a:spcPct val="100000"/>
              </a:lnSpc>
              <a:buNone/>
            </a:pPr>
            <a:endParaRPr lang="en-GB" sz="1800" b="1" dirty="0">
              <a:latin typeface="Comic Sans MS" panose="030F0702030302020204" pitchFamily="66" charset="0"/>
            </a:endParaRPr>
          </a:p>
          <a:p>
            <a:pPr marL="0" indent="0">
              <a:lnSpc>
                <a:spcPct val="100000"/>
              </a:lnSpc>
              <a:buNone/>
            </a:pPr>
            <a:endParaRPr lang="en-GB" sz="2000" b="1" dirty="0">
              <a:latin typeface="Comic Sans MS" panose="030F0702030302020204" pitchFamily="66" charset="0"/>
            </a:endParaRPr>
          </a:p>
          <a:p>
            <a:pPr marL="0" indent="0">
              <a:lnSpc>
                <a:spcPct val="100000"/>
              </a:lnSpc>
              <a:buNone/>
            </a:pPr>
            <a:endParaRPr lang="en-GB" sz="2000" dirty="0">
              <a:latin typeface="Comic Sans MS" panose="030F0702030302020204" pitchFamily="66" charset="0"/>
            </a:endParaRPr>
          </a:p>
          <a:p>
            <a:pPr marL="0" indent="0">
              <a:lnSpc>
                <a:spcPct val="100000"/>
              </a:lnSpc>
              <a:buNone/>
            </a:pPr>
            <a:endParaRPr lang="en-GB" sz="2000" dirty="0">
              <a:latin typeface="Comic Sans MS" panose="030F0702030302020204" pitchFamily="66" charset="0"/>
            </a:endParaRPr>
          </a:p>
        </p:txBody>
      </p:sp>
      <p:pic>
        <p:nvPicPr>
          <p:cNvPr id="9" name="Picture 8">
            <a:extLst>
              <a:ext uri="{FF2B5EF4-FFF2-40B4-BE49-F238E27FC236}">
                <a16:creationId xmlns:a16="http://schemas.microsoft.com/office/drawing/2014/main" id="{6DCBA8D2-A9D5-4641-8BDF-A3563C4D9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152" y="230188"/>
            <a:ext cx="1217727" cy="1028769"/>
          </a:xfrm>
          <a:prstGeom prst="rect">
            <a:avLst/>
          </a:prstGeom>
        </p:spPr>
      </p:pic>
    </p:spTree>
    <p:extLst>
      <p:ext uri="{BB962C8B-B14F-4D97-AF65-F5344CB8AC3E}">
        <p14:creationId xmlns:p14="http://schemas.microsoft.com/office/powerpoint/2010/main" val="291543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99D7-0642-4F4E-BED0-1374B24CC39C}"/>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9E83AED9-4690-4711-B8AD-1E92F6CFF5C7}"/>
              </a:ext>
            </a:extLst>
          </p:cNvPr>
          <p:cNvSpPr>
            <a:spLocks noGrp="1"/>
          </p:cNvSpPr>
          <p:nvPr>
            <p:ph idx="1"/>
          </p:nvPr>
        </p:nvSpPr>
        <p:spPr>
          <a:xfrm>
            <a:off x="838200" y="1364974"/>
            <a:ext cx="10515600" cy="5127901"/>
          </a:xfrm>
        </p:spPr>
        <p:txBody>
          <a:bodyPr>
            <a:normAutofit fontScale="92500" lnSpcReduction="20000"/>
          </a:bodyPr>
          <a:lstStyle/>
          <a:p>
            <a:r>
              <a:rPr lang="en-GB" dirty="0">
                <a:latin typeface="Comic Sans MS" panose="030F0702030302020204" pitchFamily="66" charset="0"/>
              </a:rPr>
              <a:t>Reading books will be sent home everyday for reinforcement they may have the same book for a few days. Please get into the habit of sending the books back each day. </a:t>
            </a:r>
          </a:p>
          <a:p>
            <a:pPr marL="0" indent="0">
              <a:buNone/>
            </a:pPr>
            <a:endParaRPr lang="en-GB" dirty="0">
              <a:latin typeface="Comic Sans MS" panose="030F0702030302020204" pitchFamily="66" charset="0"/>
            </a:endParaRPr>
          </a:p>
          <a:p>
            <a:pPr>
              <a:lnSpc>
                <a:spcPct val="120000"/>
              </a:lnSpc>
            </a:pPr>
            <a:r>
              <a:rPr lang="en-GB" dirty="0">
                <a:latin typeface="Comic Sans MS" panose="030F0702030302020204" pitchFamily="66" charset="0"/>
              </a:rPr>
              <a:t>You will get an exercise book sent home on </a:t>
            </a:r>
            <a:r>
              <a:rPr lang="en-GB" b="1" dirty="0">
                <a:latin typeface="Comic Sans MS" panose="030F0702030302020204" pitchFamily="66" charset="0"/>
              </a:rPr>
              <a:t>Friday</a:t>
            </a:r>
            <a:r>
              <a:rPr lang="en-GB" dirty="0">
                <a:latin typeface="Comic Sans MS" panose="030F0702030302020204" pitchFamily="66" charset="0"/>
              </a:rPr>
              <a:t> which will need to be returned on </a:t>
            </a:r>
            <a:r>
              <a:rPr lang="en-GB" b="1" dirty="0">
                <a:latin typeface="Comic Sans MS" panose="030F0702030302020204" pitchFamily="66" charset="0"/>
              </a:rPr>
              <a:t>Wednesday</a:t>
            </a:r>
            <a:r>
              <a:rPr lang="en-GB" dirty="0">
                <a:latin typeface="Comic Sans MS" panose="030F0702030302020204" pitchFamily="66" charset="0"/>
              </a:rPr>
              <a:t>. Homework gets marked on Wednesday so it is very important to send it in. </a:t>
            </a:r>
          </a:p>
          <a:p>
            <a:r>
              <a:rPr lang="en-GB" dirty="0">
                <a:latin typeface="Comic Sans MS" panose="030F0702030302020204" pitchFamily="66" charset="0"/>
              </a:rPr>
              <a:t>You will get mathematics, English and sometimes topic homework. </a:t>
            </a:r>
          </a:p>
          <a:p>
            <a:r>
              <a:rPr lang="en-GB" dirty="0">
                <a:latin typeface="Comic Sans MS" panose="030F0702030302020204" pitchFamily="66" charset="0"/>
              </a:rPr>
              <a:t>We will send homework sheets that you will need to stick into their book, please use a glue stick rather than cello tape. We will do the first week for you as an example. We would be grateful if you could put the date on the sheet. </a:t>
            </a:r>
          </a:p>
          <a:p>
            <a:r>
              <a:rPr lang="en-GB" dirty="0">
                <a:latin typeface="Comic Sans MS" panose="030F0702030302020204" pitchFamily="66" charset="0"/>
              </a:rPr>
              <a:t>Please guide your children with the homework and don’t do it for them.  </a:t>
            </a:r>
          </a:p>
        </p:txBody>
      </p:sp>
      <p:pic>
        <p:nvPicPr>
          <p:cNvPr id="4" name="Picture 3">
            <a:extLst>
              <a:ext uri="{FF2B5EF4-FFF2-40B4-BE49-F238E27FC236}">
                <a16:creationId xmlns:a16="http://schemas.microsoft.com/office/drawing/2014/main" id="{B6E8857C-8669-41E0-809A-84B2C5827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1958" y="145428"/>
            <a:ext cx="1428934" cy="1207203"/>
          </a:xfrm>
          <a:prstGeom prst="rect">
            <a:avLst/>
          </a:prstGeom>
        </p:spPr>
      </p:pic>
    </p:spTree>
    <p:extLst>
      <p:ext uri="{BB962C8B-B14F-4D97-AF65-F5344CB8AC3E}">
        <p14:creationId xmlns:p14="http://schemas.microsoft.com/office/powerpoint/2010/main" val="112988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1B91-BF47-46CA-A1F8-2BEC42156751}"/>
              </a:ext>
            </a:extLst>
          </p:cNvPr>
          <p:cNvSpPr>
            <a:spLocks noGrp="1"/>
          </p:cNvSpPr>
          <p:nvPr>
            <p:ph type="title"/>
          </p:nvPr>
        </p:nvSpPr>
        <p:spPr>
          <a:xfrm>
            <a:off x="709613" y="0"/>
            <a:ext cx="10515600" cy="1325563"/>
          </a:xfrm>
        </p:spPr>
        <p:txBody>
          <a:bodyPr/>
          <a:lstStyle/>
          <a:p>
            <a:r>
              <a:rPr lang="en-GB" dirty="0"/>
              <a:t>Healthy School</a:t>
            </a:r>
          </a:p>
        </p:txBody>
      </p:sp>
      <p:sp>
        <p:nvSpPr>
          <p:cNvPr id="3" name="Content Placeholder 2">
            <a:extLst>
              <a:ext uri="{FF2B5EF4-FFF2-40B4-BE49-F238E27FC236}">
                <a16:creationId xmlns:a16="http://schemas.microsoft.com/office/drawing/2014/main" id="{1BB1FE9C-8B4E-4879-81AA-9FFACC417785}"/>
              </a:ext>
            </a:extLst>
          </p:cNvPr>
          <p:cNvSpPr>
            <a:spLocks noGrp="1"/>
          </p:cNvSpPr>
          <p:nvPr>
            <p:ph idx="1"/>
          </p:nvPr>
        </p:nvSpPr>
        <p:spPr>
          <a:xfrm>
            <a:off x="838200" y="953293"/>
            <a:ext cx="10515600" cy="5336005"/>
          </a:xfrm>
        </p:spPr>
        <p:txBody>
          <a:bodyPr>
            <a:noAutofit/>
          </a:bodyPr>
          <a:lstStyle/>
          <a:p>
            <a:pPr marL="0" indent="0">
              <a:buNone/>
            </a:pPr>
            <a:r>
              <a:rPr lang="en-GB" sz="1800" dirty="0">
                <a:latin typeface="Comic Sans MS" panose="030F0702030302020204" pitchFamily="66" charset="0"/>
              </a:rPr>
              <a:t>As you know, our school has a ‘Healthy Schools Award’ which allows each child to have a piece of fruit daily. Please let us know if your child is allergic to any fruit or if they have a problem eating fruit.  </a:t>
            </a:r>
          </a:p>
          <a:p>
            <a:pPr marL="0" indent="0">
              <a:buNone/>
            </a:pPr>
            <a:endParaRPr lang="en-GB" sz="1800" dirty="0">
              <a:latin typeface="Comic Sans MS" panose="030F0702030302020204" pitchFamily="66" charset="0"/>
            </a:endParaRPr>
          </a:p>
          <a:p>
            <a:r>
              <a:rPr lang="en-GB" sz="1800" dirty="0">
                <a:latin typeface="Comic Sans MS" panose="030F0702030302020204" pitchFamily="66" charset="0"/>
              </a:rPr>
              <a:t>Children are welcome to </a:t>
            </a:r>
            <a:r>
              <a:rPr lang="en-GB" sz="1800" b="1" dirty="0">
                <a:latin typeface="Comic Sans MS" panose="030F0702030302020204" pitchFamily="66" charset="0"/>
              </a:rPr>
              <a:t>bring a healthy snack</a:t>
            </a:r>
            <a:r>
              <a:rPr lang="en-GB" sz="1800" dirty="0">
                <a:latin typeface="Comic Sans MS" panose="030F0702030302020204" pitchFamily="66" charset="0"/>
              </a:rPr>
              <a:t> to school, such as dried fruit, raisins or healthy snack or cereal bars which they can eat at snack time. </a:t>
            </a:r>
          </a:p>
          <a:p>
            <a:r>
              <a:rPr lang="en-GB" sz="1800" dirty="0">
                <a:latin typeface="Comic Sans MS" panose="030F0702030302020204" pitchFamily="66" charset="0"/>
              </a:rPr>
              <a:t>If your child brings in a snack from home, please put this in a small labelled food bag rather than in a packed lunch bag – this can be confusing!</a:t>
            </a:r>
          </a:p>
          <a:p>
            <a:pPr marL="0" indent="0">
              <a:buNone/>
            </a:pPr>
            <a:endParaRPr lang="en-GB" sz="1800" dirty="0">
              <a:latin typeface="Comic Sans MS" panose="030F0702030302020204" pitchFamily="66" charset="0"/>
            </a:endParaRPr>
          </a:p>
          <a:p>
            <a:r>
              <a:rPr lang="en-GB" sz="1800" dirty="0">
                <a:latin typeface="Comic Sans MS" panose="030F0702030302020204" pitchFamily="66" charset="0"/>
              </a:rPr>
              <a:t>In addition, children may take a bottle of </a:t>
            </a:r>
            <a:r>
              <a:rPr lang="en-GB" sz="1800" b="1" dirty="0">
                <a:latin typeface="Comic Sans MS" panose="030F0702030302020204" pitchFamily="66" charset="0"/>
              </a:rPr>
              <a:t>water</a:t>
            </a:r>
            <a:r>
              <a:rPr lang="en-GB" sz="1800" dirty="0">
                <a:latin typeface="Comic Sans MS" panose="030F0702030302020204" pitchFamily="66" charset="0"/>
              </a:rPr>
              <a:t> (not juice) to school to have at snack time if they do not drink milk. Please ensure this drink is </a:t>
            </a:r>
            <a:r>
              <a:rPr lang="en-GB" sz="1800" b="1" dirty="0">
                <a:latin typeface="Comic Sans MS" panose="030F0702030302020204" pitchFamily="66" charset="0"/>
              </a:rPr>
              <a:t>not fizzy</a:t>
            </a:r>
            <a:r>
              <a:rPr lang="en-GB" sz="1800" dirty="0">
                <a:latin typeface="Comic Sans MS" panose="030F0702030302020204" pitchFamily="66" charset="0"/>
              </a:rPr>
              <a:t> and that it is in a bottle with a ‘pull up’ opener and not a flask. </a:t>
            </a:r>
          </a:p>
          <a:p>
            <a:r>
              <a:rPr lang="en-GB" sz="1800" dirty="0">
                <a:latin typeface="Comic Sans MS" panose="030F0702030302020204" pitchFamily="66" charset="0"/>
              </a:rPr>
              <a:t>Please label all drinks and snacks with your child’s name. </a:t>
            </a:r>
          </a:p>
          <a:p>
            <a:pPr marL="0" indent="0">
              <a:buNone/>
            </a:pPr>
            <a:endParaRPr lang="en-GB" sz="1600" dirty="0">
              <a:latin typeface="Comic Sans MS" panose="030F0702030302020204" pitchFamily="66" charset="0"/>
            </a:endParaRPr>
          </a:p>
          <a:p>
            <a:pPr marL="0" indent="0">
              <a:buNone/>
            </a:pPr>
            <a:r>
              <a:rPr lang="en-GB" sz="3200" b="1" dirty="0">
                <a:solidFill>
                  <a:srgbClr val="FF0000"/>
                </a:solidFill>
                <a:latin typeface="Comic Sans MS" panose="030F0702030302020204" pitchFamily="66" charset="0"/>
              </a:rPr>
              <a:t>Please do not bring snacks in that contain nuts as there are a number of children with sensitive allergies.</a:t>
            </a:r>
          </a:p>
          <a:p>
            <a:pPr marL="0" indent="0">
              <a:buNone/>
            </a:pPr>
            <a:endParaRPr lang="en-GB" sz="1600" dirty="0">
              <a:latin typeface="Comic Sans MS" panose="030F0702030302020204" pitchFamily="66" charset="0"/>
            </a:endParaRPr>
          </a:p>
        </p:txBody>
      </p:sp>
    </p:spTree>
    <p:extLst>
      <p:ext uri="{BB962C8B-B14F-4D97-AF65-F5344CB8AC3E}">
        <p14:creationId xmlns:p14="http://schemas.microsoft.com/office/powerpoint/2010/main" val="316077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DA99-0540-4CFF-BD12-053FAF09D3B6}"/>
              </a:ext>
            </a:extLst>
          </p:cNvPr>
          <p:cNvSpPr>
            <a:spLocks noGrp="1"/>
          </p:cNvSpPr>
          <p:nvPr>
            <p:ph type="title"/>
          </p:nvPr>
        </p:nvSpPr>
        <p:spPr/>
        <p:txBody>
          <a:bodyPr/>
          <a:lstStyle/>
          <a:p>
            <a:pPr algn="ctr"/>
            <a:r>
              <a:rPr lang="en-GB" b="1" u="sng" dirty="0"/>
              <a:t>Y1 Statutory Assessment:</a:t>
            </a:r>
            <a:br>
              <a:rPr lang="en-GB" b="1" u="sng" dirty="0"/>
            </a:br>
            <a:r>
              <a:rPr lang="en-GB" b="1" u="sng" dirty="0"/>
              <a:t>Phonics Screening Check</a:t>
            </a:r>
          </a:p>
        </p:txBody>
      </p:sp>
      <p:sp>
        <p:nvSpPr>
          <p:cNvPr id="3" name="Content Placeholder 2">
            <a:extLst>
              <a:ext uri="{FF2B5EF4-FFF2-40B4-BE49-F238E27FC236}">
                <a16:creationId xmlns:a16="http://schemas.microsoft.com/office/drawing/2014/main" id="{D67E1E93-0E34-4A17-8E6F-C40F2C1BA9E2}"/>
              </a:ext>
            </a:extLst>
          </p:cNvPr>
          <p:cNvSpPr>
            <a:spLocks noGrp="1"/>
          </p:cNvSpPr>
          <p:nvPr>
            <p:ph idx="1"/>
          </p:nvPr>
        </p:nvSpPr>
        <p:spPr/>
        <p:txBody>
          <a:bodyPr>
            <a:normAutofit/>
          </a:bodyPr>
          <a:lstStyle/>
          <a:p>
            <a:pPr marL="0" indent="0">
              <a:buNone/>
            </a:pPr>
            <a:r>
              <a:rPr lang="en-GB" dirty="0"/>
              <a:t>All schools in the UK are required to complete the Check with all Year 1 children in June 2024. This check will be administered by your child’s teacher.</a:t>
            </a:r>
          </a:p>
          <a:p>
            <a:pPr marL="0" indent="0">
              <a:buNone/>
            </a:pPr>
            <a:endParaRPr lang="en-GB" dirty="0"/>
          </a:p>
          <a:p>
            <a:pPr marL="0" indent="0">
              <a:buNone/>
            </a:pPr>
            <a:r>
              <a:rPr lang="en-GB" dirty="0"/>
              <a:t>The children are asked to read 40 words divided into 2 sections of 20 words. Both sections contain a mixture of real words and pseudo-words (nonsense-words). The pseudo words are included because children cannot read them using their memory of vocabulary so they have to use their phonic decoding skills.</a:t>
            </a:r>
          </a:p>
          <a:p>
            <a:pPr marL="0" indent="0">
              <a:buNone/>
            </a:pPr>
            <a:endParaRPr lang="en-GB" dirty="0"/>
          </a:p>
        </p:txBody>
      </p:sp>
      <p:pic>
        <p:nvPicPr>
          <p:cNvPr id="4" name="Picture 3">
            <a:extLst>
              <a:ext uri="{FF2B5EF4-FFF2-40B4-BE49-F238E27FC236}">
                <a16:creationId xmlns:a16="http://schemas.microsoft.com/office/drawing/2014/main" id="{7DFD558B-D0FC-422B-B21B-B3F0946B4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648" y="126126"/>
            <a:ext cx="1688984" cy="1426900"/>
          </a:xfrm>
          <a:prstGeom prst="rect">
            <a:avLst/>
          </a:prstGeom>
        </p:spPr>
      </p:pic>
    </p:spTree>
    <p:extLst>
      <p:ext uri="{BB962C8B-B14F-4D97-AF65-F5344CB8AC3E}">
        <p14:creationId xmlns:p14="http://schemas.microsoft.com/office/powerpoint/2010/main" val="47086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F11C-62FF-05D5-DA51-0B8646B8C86E}"/>
              </a:ext>
            </a:extLst>
          </p:cNvPr>
          <p:cNvSpPr>
            <a:spLocks noGrp="1"/>
          </p:cNvSpPr>
          <p:nvPr>
            <p:ph type="title"/>
          </p:nvPr>
        </p:nvSpPr>
        <p:spPr/>
        <p:txBody>
          <a:bodyPr/>
          <a:lstStyle/>
          <a:p>
            <a:r>
              <a:rPr lang="en-GB" dirty="0"/>
              <a:t>Contact with teachers</a:t>
            </a:r>
          </a:p>
        </p:txBody>
      </p:sp>
      <p:pic>
        <p:nvPicPr>
          <p:cNvPr id="4" name="Picture 3">
            <a:extLst>
              <a:ext uri="{FF2B5EF4-FFF2-40B4-BE49-F238E27FC236}">
                <a16:creationId xmlns:a16="http://schemas.microsoft.com/office/drawing/2014/main" id="{0CE718FB-AF53-82BB-60FF-A57CA6FE0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648" y="126126"/>
            <a:ext cx="1688984" cy="1426900"/>
          </a:xfrm>
          <a:prstGeom prst="rect">
            <a:avLst/>
          </a:prstGeom>
        </p:spPr>
      </p:pic>
      <p:pic>
        <p:nvPicPr>
          <p:cNvPr id="7" name="Picture 6">
            <a:extLst>
              <a:ext uri="{FF2B5EF4-FFF2-40B4-BE49-F238E27FC236}">
                <a16:creationId xmlns:a16="http://schemas.microsoft.com/office/drawing/2014/main" id="{1B2751AF-C8C6-8D1B-87BF-615AF97AD631}"/>
              </a:ext>
            </a:extLst>
          </p:cNvPr>
          <p:cNvPicPr>
            <a:picLocks noChangeAspect="1"/>
          </p:cNvPicPr>
          <p:nvPr/>
        </p:nvPicPr>
        <p:blipFill>
          <a:blip r:embed="rId3"/>
          <a:stretch>
            <a:fillRect/>
          </a:stretch>
        </p:blipFill>
        <p:spPr>
          <a:xfrm>
            <a:off x="838200" y="1929687"/>
            <a:ext cx="10600851" cy="3124462"/>
          </a:xfrm>
          <a:prstGeom prst="rect">
            <a:avLst/>
          </a:prstGeom>
        </p:spPr>
      </p:pic>
    </p:spTree>
    <p:extLst>
      <p:ext uri="{BB962C8B-B14F-4D97-AF65-F5344CB8AC3E}">
        <p14:creationId xmlns:p14="http://schemas.microsoft.com/office/powerpoint/2010/main" val="182170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8B58-7188-458E-91E6-7025F8ADEB97}"/>
              </a:ext>
            </a:extLst>
          </p:cNvPr>
          <p:cNvSpPr>
            <a:spLocks noGrp="1"/>
          </p:cNvSpPr>
          <p:nvPr>
            <p:ph type="title"/>
          </p:nvPr>
        </p:nvSpPr>
        <p:spPr/>
        <p:txBody>
          <a:bodyPr/>
          <a:lstStyle/>
          <a:p>
            <a:r>
              <a:rPr lang="en-GB" dirty="0"/>
              <a:t>The Year One Team</a:t>
            </a:r>
          </a:p>
        </p:txBody>
      </p:sp>
      <p:sp>
        <p:nvSpPr>
          <p:cNvPr id="3" name="Content Placeholder 2">
            <a:extLst>
              <a:ext uri="{FF2B5EF4-FFF2-40B4-BE49-F238E27FC236}">
                <a16:creationId xmlns:a16="http://schemas.microsoft.com/office/drawing/2014/main" id="{88C76295-6898-4D93-A4BF-7BD3B9755A97}"/>
              </a:ext>
            </a:extLst>
          </p:cNvPr>
          <p:cNvSpPr>
            <a:spLocks noGrp="1"/>
          </p:cNvSpPr>
          <p:nvPr>
            <p:ph idx="1"/>
          </p:nvPr>
        </p:nvSpPr>
        <p:spPr>
          <a:xfrm>
            <a:off x="1207604" y="1825625"/>
            <a:ext cx="4687957" cy="4351338"/>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r>
              <a:rPr lang="en-GB" dirty="0"/>
              <a:t>Mrs Edwards</a:t>
            </a:r>
          </a:p>
          <a:p>
            <a:pPr marL="0" indent="0">
              <a:buNone/>
            </a:pPr>
            <a:br>
              <a:rPr lang="en-GB" dirty="0"/>
            </a:br>
            <a:r>
              <a:rPr lang="en-GB" dirty="0"/>
              <a:t>Mrs Crummey</a:t>
            </a:r>
          </a:p>
          <a:p>
            <a:pPr marL="0" indent="0">
              <a:buNone/>
            </a:pPr>
            <a:endParaRPr lang="en-GB" dirty="0"/>
          </a:p>
          <a:p>
            <a:pPr marL="0" indent="0">
              <a:buNone/>
            </a:pPr>
            <a:r>
              <a:rPr lang="en-GB" dirty="0"/>
              <a:t>Mrs Neil</a:t>
            </a:r>
          </a:p>
        </p:txBody>
      </p:sp>
      <p:pic>
        <p:nvPicPr>
          <p:cNvPr id="4" name="Picture 3">
            <a:extLst>
              <a:ext uri="{FF2B5EF4-FFF2-40B4-BE49-F238E27FC236}">
                <a16:creationId xmlns:a16="http://schemas.microsoft.com/office/drawing/2014/main" id="{2DA697F5-7C5C-4899-A8C2-E2C1D5325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8515" y="230188"/>
            <a:ext cx="1688984" cy="1426900"/>
          </a:xfrm>
          <a:prstGeom prst="rect">
            <a:avLst/>
          </a:prstGeom>
        </p:spPr>
      </p:pic>
      <p:sp>
        <p:nvSpPr>
          <p:cNvPr id="5" name="Content Placeholder 2">
            <a:extLst>
              <a:ext uri="{FF2B5EF4-FFF2-40B4-BE49-F238E27FC236}">
                <a16:creationId xmlns:a16="http://schemas.microsoft.com/office/drawing/2014/main" id="{AE89ED4D-7386-6068-6B05-8A30B3427B7C}"/>
              </a:ext>
            </a:extLst>
          </p:cNvPr>
          <p:cNvSpPr txBox="1">
            <a:spLocks/>
          </p:cNvSpPr>
          <p:nvPr/>
        </p:nvSpPr>
        <p:spPr>
          <a:xfrm>
            <a:off x="6574979" y="1937799"/>
            <a:ext cx="46879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Miss Fitzgerald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Mrs Wood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Miss Carla</a:t>
            </a:r>
          </a:p>
        </p:txBody>
      </p:sp>
      <p:pic>
        <p:nvPicPr>
          <p:cNvPr id="7" name="Picture 6">
            <a:extLst>
              <a:ext uri="{FF2B5EF4-FFF2-40B4-BE49-F238E27FC236}">
                <a16:creationId xmlns:a16="http://schemas.microsoft.com/office/drawing/2014/main" id="{D5DF1B75-83F6-062B-5AA4-3B1BAD50DABA}"/>
              </a:ext>
            </a:extLst>
          </p:cNvPr>
          <p:cNvPicPr>
            <a:picLocks noChangeAspect="1"/>
          </p:cNvPicPr>
          <p:nvPr/>
        </p:nvPicPr>
        <p:blipFill>
          <a:blip r:embed="rId3"/>
          <a:stretch>
            <a:fillRect/>
          </a:stretch>
        </p:blipFill>
        <p:spPr>
          <a:xfrm>
            <a:off x="1207604" y="1337565"/>
            <a:ext cx="1058518" cy="1854368"/>
          </a:xfrm>
          <a:prstGeom prst="rect">
            <a:avLst/>
          </a:prstGeom>
        </p:spPr>
      </p:pic>
      <p:pic>
        <p:nvPicPr>
          <p:cNvPr id="9" name="Picture 8">
            <a:extLst>
              <a:ext uri="{FF2B5EF4-FFF2-40B4-BE49-F238E27FC236}">
                <a16:creationId xmlns:a16="http://schemas.microsoft.com/office/drawing/2014/main" id="{2E01C2A4-AD3C-1DC5-8E14-70B212F3FFD5}"/>
              </a:ext>
            </a:extLst>
          </p:cNvPr>
          <p:cNvPicPr>
            <a:picLocks noChangeAspect="1"/>
          </p:cNvPicPr>
          <p:nvPr/>
        </p:nvPicPr>
        <p:blipFill>
          <a:blip r:embed="rId4"/>
          <a:stretch>
            <a:fillRect/>
          </a:stretch>
        </p:blipFill>
        <p:spPr>
          <a:xfrm>
            <a:off x="6574979" y="1337564"/>
            <a:ext cx="1992745" cy="1922049"/>
          </a:xfrm>
          <a:prstGeom prst="rect">
            <a:avLst/>
          </a:prstGeom>
        </p:spPr>
      </p:pic>
      <p:pic>
        <p:nvPicPr>
          <p:cNvPr id="11" name="Picture 10">
            <a:extLst>
              <a:ext uri="{FF2B5EF4-FFF2-40B4-BE49-F238E27FC236}">
                <a16:creationId xmlns:a16="http://schemas.microsoft.com/office/drawing/2014/main" id="{01E8381F-FBED-4953-3F79-32E9E605F449}"/>
              </a:ext>
            </a:extLst>
          </p:cNvPr>
          <p:cNvPicPr>
            <a:picLocks noChangeAspect="1"/>
          </p:cNvPicPr>
          <p:nvPr/>
        </p:nvPicPr>
        <p:blipFill>
          <a:blip r:embed="rId5"/>
          <a:stretch>
            <a:fillRect/>
          </a:stretch>
        </p:blipFill>
        <p:spPr>
          <a:xfrm>
            <a:off x="2429178" y="1337564"/>
            <a:ext cx="1604629" cy="1844357"/>
          </a:xfrm>
          <a:prstGeom prst="rect">
            <a:avLst/>
          </a:prstGeom>
        </p:spPr>
      </p:pic>
      <p:pic>
        <p:nvPicPr>
          <p:cNvPr id="13" name="Picture 12">
            <a:extLst>
              <a:ext uri="{FF2B5EF4-FFF2-40B4-BE49-F238E27FC236}">
                <a16:creationId xmlns:a16="http://schemas.microsoft.com/office/drawing/2014/main" id="{7F535A54-D392-47D3-DA5F-6F95109CDF16}"/>
              </a:ext>
            </a:extLst>
          </p:cNvPr>
          <p:cNvPicPr>
            <a:picLocks noChangeAspect="1"/>
          </p:cNvPicPr>
          <p:nvPr/>
        </p:nvPicPr>
        <p:blipFill>
          <a:blip r:embed="rId6"/>
          <a:stretch>
            <a:fillRect/>
          </a:stretch>
        </p:blipFill>
        <p:spPr>
          <a:xfrm>
            <a:off x="8685785" y="1337564"/>
            <a:ext cx="1266597" cy="1942116"/>
          </a:xfrm>
          <a:prstGeom prst="rect">
            <a:avLst/>
          </a:prstGeom>
        </p:spPr>
      </p:pic>
    </p:spTree>
    <p:extLst>
      <p:ext uri="{BB962C8B-B14F-4D97-AF65-F5344CB8AC3E}">
        <p14:creationId xmlns:p14="http://schemas.microsoft.com/office/powerpoint/2010/main" val="3514182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2A13-12BC-4836-9546-FF80122B21C7}"/>
              </a:ext>
            </a:extLst>
          </p:cNvPr>
          <p:cNvSpPr>
            <a:spLocks noGrp="1"/>
          </p:cNvSpPr>
          <p:nvPr>
            <p:ph type="ctrTitle"/>
          </p:nvPr>
        </p:nvSpPr>
        <p:spPr>
          <a:xfrm>
            <a:off x="2201319" y="406490"/>
            <a:ext cx="9144000" cy="1310444"/>
          </a:xfrm>
        </p:spPr>
        <p:txBody>
          <a:bodyPr>
            <a:normAutofit fontScale="90000"/>
          </a:bodyPr>
          <a:lstStyle/>
          <a:p>
            <a:r>
              <a:rPr lang="en-GB" dirty="0">
                <a:latin typeface="Comic Sans MS" panose="030F0702030302020204" pitchFamily="66" charset="0"/>
              </a:rPr>
              <a:t>Attendance Matters At Emmaus</a:t>
            </a:r>
          </a:p>
        </p:txBody>
      </p:sp>
      <p:sp>
        <p:nvSpPr>
          <p:cNvPr id="3" name="Subtitle 2">
            <a:extLst>
              <a:ext uri="{FF2B5EF4-FFF2-40B4-BE49-F238E27FC236}">
                <a16:creationId xmlns:a16="http://schemas.microsoft.com/office/drawing/2014/main" id="{ECE0034A-6B7B-4031-9A57-BD104E072320}"/>
              </a:ext>
            </a:extLst>
          </p:cNvPr>
          <p:cNvSpPr>
            <a:spLocks noGrp="1"/>
          </p:cNvSpPr>
          <p:nvPr>
            <p:ph type="subTitle" idx="1"/>
          </p:nvPr>
        </p:nvSpPr>
        <p:spPr>
          <a:xfrm>
            <a:off x="852882" y="1775791"/>
            <a:ext cx="10862040" cy="5004209"/>
          </a:xfrm>
        </p:spPr>
        <p:txBody>
          <a:bodyPr>
            <a:normAutofit fontScale="92500" lnSpcReduction="10000"/>
          </a:bodyPr>
          <a:lstStyle/>
          <a:p>
            <a:pPr algn="l"/>
            <a:r>
              <a:rPr lang="en-US" dirty="0">
                <a:latin typeface="Comic Sans MS" panose="030F0702030302020204" pitchFamily="66" charset="0"/>
              </a:rPr>
              <a:t>Please ensure your child arrives for school on time</a:t>
            </a:r>
          </a:p>
          <a:p>
            <a:pPr algn="l"/>
            <a:r>
              <a:rPr lang="en-US" dirty="0">
                <a:latin typeface="Comic Sans MS" panose="030F0702030302020204" pitchFamily="66" charset="0"/>
              </a:rPr>
              <a:t>Telephone school if your child is to be late</a:t>
            </a:r>
          </a:p>
          <a:p>
            <a:pPr algn="l"/>
            <a:r>
              <a:rPr lang="en-US" dirty="0">
                <a:latin typeface="Comic Sans MS" panose="030F0702030302020204" pitchFamily="66" charset="0"/>
              </a:rPr>
              <a:t>For routine non-emergency medical and dental appointments please ensure they are</a:t>
            </a:r>
          </a:p>
          <a:p>
            <a:pPr algn="l"/>
            <a:r>
              <a:rPr lang="en-US" dirty="0">
                <a:latin typeface="Comic Sans MS" panose="030F0702030302020204" pitchFamily="66" charset="0"/>
              </a:rPr>
              <a:t>made outside of school hours</a:t>
            </a:r>
          </a:p>
          <a:p>
            <a:pPr algn="l"/>
            <a:r>
              <a:rPr lang="en-US" dirty="0">
                <a:latin typeface="Comic Sans MS" panose="030F0702030302020204" pitchFamily="66" charset="0"/>
              </a:rPr>
              <a:t>Contact school preferably by 10.00 am on the first day of absence if your child is unable to attend through illness, giving an indication of the expected duration and return date to school.</a:t>
            </a:r>
          </a:p>
          <a:p>
            <a:pPr algn="l"/>
            <a:r>
              <a:rPr lang="en-US" dirty="0">
                <a:latin typeface="Comic Sans MS" panose="030F0702030302020204" pitchFamily="66" charset="0"/>
              </a:rPr>
              <a:t>If a text message/phone call is received as a result of your child’s absence it is important that you respond to this text to ensure your child is appropriately safeguarded.</a:t>
            </a:r>
          </a:p>
          <a:p>
            <a:pPr algn="l"/>
            <a:r>
              <a:rPr lang="en-US" dirty="0">
                <a:latin typeface="Comic Sans MS" panose="030F0702030302020204" pitchFamily="66" charset="0"/>
              </a:rPr>
              <a:t>Contact Mrs Hope (Attendance Lead) or </a:t>
            </a:r>
            <a:r>
              <a:rPr lang="en-US" dirty="0" err="1">
                <a:latin typeface="Comic Sans MS" panose="030F0702030302020204" pitchFamily="66" charset="0"/>
              </a:rPr>
              <a:t>Mr</a:t>
            </a:r>
            <a:r>
              <a:rPr lang="en-US" dirty="0">
                <a:latin typeface="Comic Sans MS" panose="030F0702030302020204" pitchFamily="66" charset="0"/>
              </a:rPr>
              <a:t> Williams (Headteacher) if the reason for absence requires a more personal contact.</a:t>
            </a:r>
          </a:p>
          <a:p>
            <a:pPr algn="l"/>
            <a:r>
              <a:rPr lang="en-US" b="1" dirty="0">
                <a:latin typeface="Comic Sans MS" panose="030F0702030302020204" pitchFamily="66" charset="0"/>
              </a:rPr>
              <a:t>Holidays in term time will not be authorized and will result in a fine </a:t>
            </a:r>
          </a:p>
          <a:p>
            <a:endParaRPr lang="en-GB" sz="700" dirty="0">
              <a:latin typeface="Comic Sans MS" panose="030F0702030302020204" pitchFamily="66" charset="0"/>
            </a:endParaRPr>
          </a:p>
        </p:txBody>
      </p:sp>
      <p:pic>
        <p:nvPicPr>
          <p:cNvPr id="5" name="Picture 4">
            <a:extLst>
              <a:ext uri="{FF2B5EF4-FFF2-40B4-BE49-F238E27FC236}">
                <a16:creationId xmlns:a16="http://schemas.microsoft.com/office/drawing/2014/main" id="{8BDBD41D-8F8B-486D-8CAF-402F54C8D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04" y="78000"/>
            <a:ext cx="1688984" cy="1426900"/>
          </a:xfrm>
          <a:prstGeom prst="rect">
            <a:avLst/>
          </a:prstGeom>
        </p:spPr>
      </p:pic>
    </p:spTree>
    <p:extLst>
      <p:ext uri="{BB962C8B-B14F-4D97-AF65-F5344CB8AC3E}">
        <p14:creationId xmlns:p14="http://schemas.microsoft.com/office/powerpoint/2010/main" val="296328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F32E-4FF2-424A-92BF-8D0F6DB14752}"/>
              </a:ext>
            </a:extLst>
          </p:cNvPr>
          <p:cNvSpPr>
            <a:spLocks noGrp="1"/>
          </p:cNvSpPr>
          <p:nvPr>
            <p:ph type="title"/>
          </p:nvPr>
        </p:nvSpPr>
        <p:spPr>
          <a:xfrm>
            <a:off x="3316356" y="3307233"/>
            <a:ext cx="10515600" cy="1325563"/>
          </a:xfrm>
        </p:spPr>
        <p:txBody>
          <a:bodyPr/>
          <a:lstStyle/>
          <a:p>
            <a:r>
              <a:rPr lang="en-GB" dirty="0"/>
              <a:t>Mission Statement</a:t>
            </a:r>
          </a:p>
        </p:txBody>
      </p:sp>
      <p:graphicFrame>
        <p:nvGraphicFramePr>
          <p:cNvPr id="6" name="Table 6">
            <a:extLst>
              <a:ext uri="{FF2B5EF4-FFF2-40B4-BE49-F238E27FC236}">
                <a16:creationId xmlns:a16="http://schemas.microsoft.com/office/drawing/2014/main" id="{F46C298A-91BB-C08A-AE54-0E8B8A9E4C39}"/>
              </a:ext>
            </a:extLst>
          </p:cNvPr>
          <p:cNvGraphicFramePr>
            <a:graphicFrameLocks noGrp="1"/>
          </p:cNvGraphicFramePr>
          <p:nvPr>
            <p:ph idx="1"/>
            <p:extLst>
              <p:ext uri="{D42A27DB-BD31-4B8C-83A1-F6EECF244321}">
                <p14:modId xmlns:p14="http://schemas.microsoft.com/office/powerpoint/2010/main" val="1171204595"/>
              </p:ext>
            </p:extLst>
          </p:nvPr>
        </p:nvGraphicFramePr>
        <p:xfrm>
          <a:off x="4581526" y="173093"/>
          <a:ext cx="2071066" cy="3200400"/>
        </p:xfrm>
        <a:graphic>
          <a:graphicData uri="http://schemas.openxmlformats.org/drawingml/2006/table">
            <a:tbl>
              <a:tblPr firstRow="1" bandRow="1">
                <a:tableStyleId>{5C22544A-7EE6-4342-B048-85BDC9FD1C3A}</a:tableStyleId>
              </a:tblPr>
              <a:tblGrid>
                <a:gridCol w="2071066">
                  <a:extLst>
                    <a:ext uri="{9D8B030D-6E8A-4147-A177-3AD203B41FA5}">
                      <a16:colId xmlns:a16="http://schemas.microsoft.com/office/drawing/2014/main" val="435910284"/>
                    </a:ext>
                  </a:extLst>
                </a:gridCol>
              </a:tblGrid>
              <a:tr h="431526">
                <a:tc>
                  <a:txBody>
                    <a:bodyPr/>
                    <a:lstStyle/>
                    <a:p>
                      <a:r>
                        <a:rPr lang="en-GB" sz="2400" dirty="0"/>
                        <a:t>School Values</a:t>
                      </a:r>
                    </a:p>
                  </a:txBody>
                  <a:tcPr/>
                </a:tc>
                <a:extLst>
                  <a:ext uri="{0D108BD9-81ED-4DB2-BD59-A6C34878D82A}">
                    <a16:rowId xmlns:a16="http://schemas.microsoft.com/office/drawing/2014/main" val="802604967"/>
                  </a:ext>
                </a:extLst>
              </a:tr>
              <a:tr h="431526">
                <a:tc>
                  <a:txBody>
                    <a:bodyPr/>
                    <a:lstStyle/>
                    <a:p>
                      <a:r>
                        <a:rPr lang="en-GB" sz="2400" dirty="0"/>
                        <a:t>Generosity</a:t>
                      </a:r>
                    </a:p>
                  </a:txBody>
                  <a:tcPr/>
                </a:tc>
                <a:extLst>
                  <a:ext uri="{0D108BD9-81ED-4DB2-BD59-A6C34878D82A}">
                    <a16:rowId xmlns:a16="http://schemas.microsoft.com/office/drawing/2014/main" val="505232862"/>
                  </a:ext>
                </a:extLst>
              </a:tr>
              <a:tr h="431526">
                <a:tc>
                  <a:txBody>
                    <a:bodyPr/>
                    <a:lstStyle/>
                    <a:p>
                      <a:r>
                        <a:rPr lang="en-GB" sz="2400" dirty="0"/>
                        <a:t>Compassion</a:t>
                      </a:r>
                    </a:p>
                  </a:txBody>
                  <a:tcPr/>
                </a:tc>
                <a:extLst>
                  <a:ext uri="{0D108BD9-81ED-4DB2-BD59-A6C34878D82A}">
                    <a16:rowId xmlns:a16="http://schemas.microsoft.com/office/drawing/2014/main" val="1522882144"/>
                  </a:ext>
                </a:extLst>
              </a:tr>
              <a:tr h="431526">
                <a:tc>
                  <a:txBody>
                    <a:bodyPr/>
                    <a:lstStyle/>
                    <a:p>
                      <a:r>
                        <a:rPr lang="en-GB" sz="2400" dirty="0"/>
                        <a:t>Courage</a:t>
                      </a:r>
                    </a:p>
                  </a:txBody>
                  <a:tcPr/>
                </a:tc>
                <a:extLst>
                  <a:ext uri="{0D108BD9-81ED-4DB2-BD59-A6C34878D82A}">
                    <a16:rowId xmlns:a16="http://schemas.microsoft.com/office/drawing/2014/main" val="1505152526"/>
                  </a:ext>
                </a:extLst>
              </a:tr>
              <a:tr h="431526">
                <a:tc>
                  <a:txBody>
                    <a:bodyPr/>
                    <a:lstStyle/>
                    <a:p>
                      <a:r>
                        <a:rPr lang="en-GB" sz="2400" dirty="0"/>
                        <a:t>Forgiveness</a:t>
                      </a:r>
                    </a:p>
                  </a:txBody>
                  <a:tcPr/>
                </a:tc>
                <a:extLst>
                  <a:ext uri="{0D108BD9-81ED-4DB2-BD59-A6C34878D82A}">
                    <a16:rowId xmlns:a16="http://schemas.microsoft.com/office/drawing/2014/main" val="2882688392"/>
                  </a:ext>
                </a:extLst>
              </a:tr>
              <a:tr h="431526">
                <a:tc>
                  <a:txBody>
                    <a:bodyPr/>
                    <a:lstStyle/>
                    <a:p>
                      <a:r>
                        <a:rPr lang="en-GB" sz="2400" dirty="0"/>
                        <a:t>Friendship</a:t>
                      </a:r>
                    </a:p>
                  </a:txBody>
                  <a:tcPr/>
                </a:tc>
                <a:extLst>
                  <a:ext uri="{0D108BD9-81ED-4DB2-BD59-A6C34878D82A}">
                    <a16:rowId xmlns:a16="http://schemas.microsoft.com/office/drawing/2014/main" val="1905558429"/>
                  </a:ext>
                </a:extLst>
              </a:tr>
              <a:tr h="431526">
                <a:tc>
                  <a:txBody>
                    <a:bodyPr/>
                    <a:lstStyle/>
                    <a:p>
                      <a:r>
                        <a:rPr lang="en-GB" sz="2400" dirty="0"/>
                        <a:t>Respect</a:t>
                      </a:r>
                    </a:p>
                  </a:txBody>
                  <a:tcPr/>
                </a:tc>
                <a:extLst>
                  <a:ext uri="{0D108BD9-81ED-4DB2-BD59-A6C34878D82A}">
                    <a16:rowId xmlns:a16="http://schemas.microsoft.com/office/drawing/2014/main" val="2259503245"/>
                  </a:ext>
                </a:extLst>
              </a:tr>
            </a:tbl>
          </a:graphicData>
        </a:graphic>
      </p:graphicFrame>
      <p:pic>
        <p:nvPicPr>
          <p:cNvPr id="4" name="Picture 3">
            <a:extLst>
              <a:ext uri="{FF2B5EF4-FFF2-40B4-BE49-F238E27FC236}">
                <a16:creationId xmlns:a16="http://schemas.microsoft.com/office/drawing/2014/main" id="{57FA6DBA-4075-42ED-A955-4438D1E33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34" y="138927"/>
            <a:ext cx="1688984" cy="1426900"/>
          </a:xfrm>
          <a:prstGeom prst="rect">
            <a:avLst/>
          </a:prstGeom>
        </p:spPr>
      </p:pic>
      <p:sp>
        <p:nvSpPr>
          <p:cNvPr id="3" name="Content Placeholder 2">
            <a:extLst>
              <a:ext uri="{FF2B5EF4-FFF2-40B4-BE49-F238E27FC236}">
                <a16:creationId xmlns:a16="http://schemas.microsoft.com/office/drawing/2014/main" id="{EF038A69-483C-0F7E-A271-6D1A993ECF70}"/>
              </a:ext>
            </a:extLst>
          </p:cNvPr>
          <p:cNvSpPr txBox="1">
            <a:spLocks/>
          </p:cNvSpPr>
          <p:nvPr/>
        </p:nvSpPr>
        <p:spPr>
          <a:xfrm>
            <a:off x="838200" y="4491853"/>
            <a:ext cx="10515600" cy="20157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800" dirty="0"/>
              <a:t>We are friends journeying with Jesus in faith, hope and trust as we live, love and learn together.</a:t>
            </a:r>
          </a:p>
        </p:txBody>
      </p:sp>
    </p:spTree>
    <p:extLst>
      <p:ext uri="{BB962C8B-B14F-4D97-AF65-F5344CB8AC3E}">
        <p14:creationId xmlns:p14="http://schemas.microsoft.com/office/powerpoint/2010/main" val="364735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854C-41CB-473B-BF99-F252D9C55620}"/>
              </a:ext>
            </a:extLst>
          </p:cNvPr>
          <p:cNvSpPr>
            <a:spLocks noGrp="1"/>
          </p:cNvSpPr>
          <p:nvPr>
            <p:ph type="title"/>
          </p:nvPr>
        </p:nvSpPr>
        <p:spPr/>
        <p:txBody>
          <a:bodyPr>
            <a:normAutofit fontScale="90000"/>
          </a:bodyPr>
          <a:lstStyle/>
          <a:p>
            <a:pPr algn="ctr"/>
            <a:br>
              <a:rPr lang="en-US" dirty="0"/>
            </a:br>
            <a:r>
              <a:rPr lang="en-US" dirty="0"/>
              <a:t>Reading is everything at Emmaus</a:t>
            </a:r>
            <a:br>
              <a:rPr lang="en-US" dirty="0"/>
            </a:br>
            <a:r>
              <a:rPr lang="en-US" sz="2700" b="1" dirty="0"/>
              <a:t>Our aim is to ensure that every child becomes a fluent reader. </a:t>
            </a:r>
            <a:br>
              <a:rPr lang="en-US" b="1" dirty="0"/>
            </a:br>
            <a:endParaRPr lang="en-GB" dirty="0"/>
          </a:p>
        </p:txBody>
      </p:sp>
      <p:sp>
        <p:nvSpPr>
          <p:cNvPr id="3" name="Content Placeholder 2">
            <a:extLst>
              <a:ext uri="{FF2B5EF4-FFF2-40B4-BE49-F238E27FC236}">
                <a16:creationId xmlns:a16="http://schemas.microsoft.com/office/drawing/2014/main" id="{684210B9-F81B-4B3E-898D-7EB3A8B72F13}"/>
              </a:ext>
            </a:extLst>
          </p:cNvPr>
          <p:cNvSpPr>
            <a:spLocks noGrp="1"/>
          </p:cNvSpPr>
          <p:nvPr>
            <p:ph idx="1"/>
          </p:nvPr>
        </p:nvSpPr>
        <p:spPr/>
        <p:txBody>
          <a:bodyPr>
            <a:normAutofit fontScale="85000" lnSpcReduction="20000"/>
          </a:bodyPr>
          <a:lstStyle/>
          <a:p>
            <a:pPr marL="0" indent="0" algn="ctr">
              <a:buNone/>
            </a:pPr>
            <a:r>
              <a:rPr lang="en-US" b="1" dirty="0"/>
              <a:t>The Top Ten Benefits of Reading for Children</a:t>
            </a:r>
            <a:endParaRPr lang="en-US" dirty="0"/>
          </a:p>
          <a:p>
            <a:r>
              <a:rPr lang="en-US" dirty="0"/>
              <a:t>Their vocabulary is larger and more extensive.</a:t>
            </a:r>
          </a:p>
          <a:p>
            <a:r>
              <a:rPr lang="en-US" dirty="0"/>
              <a:t>They perform better academically.</a:t>
            </a:r>
          </a:p>
          <a:p>
            <a:r>
              <a:rPr lang="en-US" dirty="0"/>
              <a:t>Their imagination can run wild.</a:t>
            </a:r>
          </a:p>
          <a:p>
            <a:r>
              <a:rPr lang="en-US" dirty="0"/>
              <a:t>Their creativity skills develop.</a:t>
            </a:r>
          </a:p>
          <a:p>
            <a:r>
              <a:rPr lang="en-US" dirty="0"/>
              <a:t>They develop empathy.</a:t>
            </a:r>
          </a:p>
          <a:p>
            <a:r>
              <a:rPr lang="en-US" dirty="0"/>
              <a:t>They gain a deeper understanding of their world.</a:t>
            </a:r>
          </a:p>
          <a:p>
            <a:r>
              <a:rPr lang="en-US" dirty="0"/>
              <a:t>Their concentration levels improve.</a:t>
            </a:r>
          </a:p>
          <a:p>
            <a:r>
              <a:rPr lang="en-US" dirty="0"/>
              <a:t>The parent and child bond improves.</a:t>
            </a:r>
          </a:p>
          <a:p>
            <a:r>
              <a:rPr lang="en-US" dirty="0"/>
              <a:t>Their cognitive development is supported.</a:t>
            </a:r>
          </a:p>
          <a:p>
            <a:r>
              <a:rPr lang="en-US" dirty="0"/>
              <a:t>Their social skills and interaction improve.</a:t>
            </a:r>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C0A97CAD-29D6-4793-A2DD-666675FE7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04" y="315032"/>
            <a:ext cx="1688984" cy="1426900"/>
          </a:xfrm>
          <a:prstGeom prst="rect">
            <a:avLst/>
          </a:prstGeom>
        </p:spPr>
      </p:pic>
    </p:spTree>
    <p:extLst>
      <p:ext uri="{BB962C8B-B14F-4D97-AF65-F5344CB8AC3E}">
        <p14:creationId xmlns:p14="http://schemas.microsoft.com/office/powerpoint/2010/main" val="274491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854C-41CB-473B-BF99-F252D9C55620}"/>
              </a:ext>
            </a:extLst>
          </p:cNvPr>
          <p:cNvSpPr>
            <a:spLocks noGrp="1"/>
          </p:cNvSpPr>
          <p:nvPr>
            <p:ph type="title"/>
          </p:nvPr>
        </p:nvSpPr>
        <p:spPr/>
        <p:txBody>
          <a:bodyPr/>
          <a:lstStyle/>
          <a:p>
            <a:pPr algn="ctr"/>
            <a:r>
              <a:rPr lang="en-US" dirty="0"/>
              <a:t>Reading is everything at Emmaus</a:t>
            </a:r>
            <a:endParaRPr lang="en-GB" dirty="0"/>
          </a:p>
        </p:txBody>
      </p:sp>
      <p:sp>
        <p:nvSpPr>
          <p:cNvPr id="3" name="Content Placeholder 2">
            <a:extLst>
              <a:ext uri="{FF2B5EF4-FFF2-40B4-BE49-F238E27FC236}">
                <a16:creationId xmlns:a16="http://schemas.microsoft.com/office/drawing/2014/main" id="{684210B9-F81B-4B3E-898D-7EB3A8B72F13}"/>
              </a:ext>
            </a:extLst>
          </p:cNvPr>
          <p:cNvSpPr>
            <a:spLocks noGrp="1"/>
          </p:cNvSpPr>
          <p:nvPr>
            <p:ph idx="1"/>
          </p:nvPr>
        </p:nvSpPr>
        <p:spPr/>
        <p:txBody>
          <a:bodyPr>
            <a:normAutofit lnSpcReduction="10000"/>
          </a:bodyPr>
          <a:lstStyle/>
          <a:p>
            <a:pPr marL="0" indent="0" algn="ctr">
              <a:buNone/>
            </a:pPr>
            <a:r>
              <a:rPr lang="en-US" b="1" dirty="0"/>
              <a:t>How Parents Can Read with Their Child</a:t>
            </a:r>
            <a:endParaRPr lang="en-US" dirty="0"/>
          </a:p>
          <a:p>
            <a:pPr marL="0" indent="0">
              <a:buNone/>
            </a:pPr>
            <a:r>
              <a:rPr lang="en-US" dirty="0"/>
              <a:t>If you read with your child at home, then you are supplementing what they learn in the classroom as well as giving them additional one-on-one support that the classroom cannot always give. </a:t>
            </a:r>
          </a:p>
          <a:p>
            <a:pPr marL="0" indent="0">
              <a:buNone/>
            </a:pPr>
            <a:r>
              <a:rPr lang="en-US" dirty="0"/>
              <a:t>To have successful and effective reading sessions, consider the following:</a:t>
            </a:r>
          </a:p>
          <a:p>
            <a:r>
              <a:rPr lang="en-US" dirty="0"/>
              <a:t>Make it part of your routine. </a:t>
            </a:r>
          </a:p>
          <a:p>
            <a:r>
              <a:rPr lang="en-US" dirty="0"/>
              <a:t>Encourage variation of books. </a:t>
            </a:r>
          </a:p>
          <a:p>
            <a:r>
              <a:rPr lang="en-US" dirty="0"/>
              <a:t>Have patience with your child. </a:t>
            </a:r>
          </a:p>
          <a:p>
            <a:r>
              <a:rPr lang="en-US" dirty="0"/>
              <a:t>Continue the discussion after you have read the story. </a:t>
            </a:r>
          </a:p>
          <a:p>
            <a:pPr marL="0" indent="0">
              <a:buNone/>
            </a:pPr>
            <a:endParaRPr lang="en-GB" dirty="0"/>
          </a:p>
        </p:txBody>
      </p:sp>
      <p:pic>
        <p:nvPicPr>
          <p:cNvPr id="4" name="Picture 3">
            <a:extLst>
              <a:ext uri="{FF2B5EF4-FFF2-40B4-BE49-F238E27FC236}">
                <a16:creationId xmlns:a16="http://schemas.microsoft.com/office/drawing/2014/main" id="{C0A97CAD-29D6-4793-A2DD-666675FE7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04" y="301780"/>
            <a:ext cx="1688984" cy="1426900"/>
          </a:xfrm>
          <a:prstGeom prst="rect">
            <a:avLst/>
          </a:prstGeom>
        </p:spPr>
      </p:pic>
    </p:spTree>
    <p:extLst>
      <p:ext uri="{BB962C8B-B14F-4D97-AF65-F5344CB8AC3E}">
        <p14:creationId xmlns:p14="http://schemas.microsoft.com/office/powerpoint/2010/main" val="187567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1706-50E4-39E2-F998-8D6B627F50EA}"/>
              </a:ext>
            </a:extLst>
          </p:cNvPr>
          <p:cNvSpPr>
            <a:spLocks noGrp="1"/>
          </p:cNvSpPr>
          <p:nvPr>
            <p:ph type="title"/>
          </p:nvPr>
        </p:nvSpPr>
        <p:spPr/>
        <p:txBody>
          <a:bodyPr/>
          <a:lstStyle/>
          <a:p>
            <a:r>
              <a:rPr lang="en-GB" dirty="0"/>
              <a:t>Behaviour policy</a:t>
            </a:r>
          </a:p>
        </p:txBody>
      </p:sp>
      <p:sp>
        <p:nvSpPr>
          <p:cNvPr id="3" name="Content Placeholder 2">
            <a:extLst>
              <a:ext uri="{FF2B5EF4-FFF2-40B4-BE49-F238E27FC236}">
                <a16:creationId xmlns:a16="http://schemas.microsoft.com/office/drawing/2014/main" id="{4A90E271-47FF-5F45-CD43-082E03D1BA10}"/>
              </a:ext>
            </a:extLst>
          </p:cNvPr>
          <p:cNvSpPr>
            <a:spLocks noGrp="1"/>
          </p:cNvSpPr>
          <p:nvPr>
            <p:ph idx="1"/>
          </p:nvPr>
        </p:nvSpPr>
        <p:spPr/>
        <p:txBody>
          <a:bodyPr/>
          <a:lstStyle/>
          <a:p>
            <a:pPr marL="0" indent="0">
              <a:buNone/>
            </a:pPr>
            <a:r>
              <a:rPr lang="en-GB" b="1" u="sng" dirty="0">
                <a:latin typeface="Comic Sans MS" panose="030F0702030302020204" pitchFamily="66" charset="0"/>
              </a:rPr>
              <a:t>Key stage 1 and 2</a:t>
            </a:r>
          </a:p>
          <a:p>
            <a:pPr>
              <a:buFontTx/>
              <a:buChar char="-"/>
            </a:pPr>
            <a:r>
              <a:rPr lang="en-GB" dirty="0">
                <a:latin typeface="Comic Sans MS" panose="030F0702030302020204" pitchFamily="66" charset="0"/>
              </a:rPr>
              <a:t>Verbal warning</a:t>
            </a:r>
          </a:p>
          <a:p>
            <a:pPr>
              <a:buFontTx/>
              <a:buChar char="-"/>
            </a:pPr>
            <a:r>
              <a:rPr lang="en-GB" dirty="0">
                <a:latin typeface="Comic Sans MS" panose="030F0702030302020204" pitchFamily="66" charset="0"/>
              </a:rPr>
              <a:t>Name on board</a:t>
            </a:r>
          </a:p>
          <a:p>
            <a:pPr>
              <a:buFontTx/>
              <a:buChar char="-"/>
            </a:pPr>
            <a:r>
              <a:rPr lang="en-GB" dirty="0">
                <a:latin typeface="Comic Sans MS" panose="030F0702030302020204" pitchFamily="66" charset="0"/>
              </a:rPr>
              <a:t>Cross beside name and 5 mins playtime gone</a:t>
            </a:r>
          </a:p>
          <a:p>
            <a:pPr>
              <a:buFontTx/>
              <a:buChar char="-"/>
            </a:pPr>
            <a:r>
              <a:rPr lang="en-GB" dirty="0">
                <a:latin typeface="Comic Sans MS" panose="030F0702030302020204" pitchFamily="66" charset="0"/>
              </a:rPr>
              <a:t>Cross beside name, playtime lost, sent parallel teacher</a:t>
            </a:r>
          </a:p>
          <a:p>
            <a:pPr>
              <a:buFontTx/>
              <a:buChar char="-"/>
            </a:pPr>
            <a:r>
              <a:rPr lang="en-GB" dirty="0">
                <a:latin typeface="Comic Sans MS" panose="030F0702030302020204" pitchFamily="66" charset="0"/>
              </a:rPr>
              <a:t>Senior leadership member and parents contacted by SLT and parents contacted by SLT member</a:t>
            </a:r>
          </a:p>
        </p:txBody>
      </p:sp>
      <p:pic>
        <p:nvPicPr>
          <p:cNvPr id="4" name="Picture 3">
            <a:extLst>
              <a:ext uri="{FF2B5EF4-FFF2-40B4-BE49-F238E27FC236}">
                <a16:creationId xmlns:a16="http://schemas.microsoft.com/office/drawing/2014/main" id="{F497B009-D194-7F38-0DA9-CA03304B6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891" y="263788"/>
            <a:ext cx="1688984" cy="1426900"/>
          </a:xfrm>
          <a:prstGeom prst="rect">
            <a:avLst/>
          </a:prstGeom>
        </p:spPr>
      </p:pic>
    </p:spTree>
    <p:extLst>
      <p:ext uri="{BB962C8B-B14F-4D97-AF65-F5344CB8AC3E}">
        <p14:creationId xmlns:p14="http://schemas.microsoft.com/office/powerpoint/2010/main" val="258039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74D0-7353-4791-A9A7-1D11B314B418}"/>
              </a:ext>
            </a:extLst>
          </p:cNvPr>
          <p:cNvSpPr>
            <a:spLocks noGrp="1"/>
          </p:cNvSpPr>
          <p:nvPr>
            <p:ph type="title"/>
          </p:nvPr>
        </p:nvSpPr>
        <p:spPr>
          <a:xfrm>
            <a:off x="529126" y="338621"/>
            <a:ext cx="10515600" cy="1325563"/>
          </a:xfrm>
        </p:spPr>
        <p:txBody>
          <a:bodyPr/>
          <a:lstStyle/>
          <a:p>
            <a:r>
              <a:rPr lang="en-GB" dirty="0">
                <a:latin typeface="Comic Sans MS" panose="030F0702030302020204" pitchFamily="66" charset="0"/>
              </a:rPr>
              <a:t>Read Write Inc, English and Maths</a:t>
            </a:r>
          </a:p>
        </p:txBody>
      </p:sp>
      <p:pic>
        <p:nvPicPr>
          <p:cNvPr id="10" name="Picture 9">
            <a:extLst>
              <a:ext uri="{FF2B5EF4-FFF2-40B4-BE49-F238E27FC236}">
                <a16:creationId xmlns:a16="http://schemas.microsoft.com/office/drawing/2014/main" id="{F5487956-A3B6-4110-A887-56DD86BBD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234" y="101220"/>
            <a:ext cx="1688984" cy="1426900"/>
          </a:xfrm>
          <a:prstGeom prst="rect">
            <a:avLst/>
          </a:prstGeom>
        </p:spPr>
      </p:pic>
      <p:pic>
        <p:nvPicPr>
          <p:cNvPr id="4" name="Picture 3">
            <a:extLst>
              <a:ext uri="{FF2B5EF4-FFF2-40B4-BE49-F238E27FC236}">
                <a16:creationId xmlns:a16="http://schemas.microsoft.com/office/drawing/2014/main" id="{8D8A7EFE-10D0-A8B0-9E97-92CEE34A9685}"/>
              </a:ext>
            </a:extLst>
          </p:cNvPr>
          <p:cNvPicPr>
            <a:picLocks noChangeAspect="1"/>
          </p:cNvPicPr>
          <p:nvPr/>
        </p:nvPicPr>
        <p:blipFill>
          <a:blip r:embed="rId3"/>
          <a:stretch>
            <a:fillRect/>
          </a:stretch>
        </p:blipFill>
        <p:spPr>
          <a:xfrm>
            <a:off x="1147274" y="1528120"/>
            <a:ext cx="9604198" cy="4820736"/>
          </a:xfrm>
          <a:prstGeom prst="rect">
            <a:avLst/>
          </a:prstGeom>
        </p:spPr>
      </p:pic>
    </p:spTree>
    <p:extLst>
      <p:ext uri="{BB962C8B-B14F-4D97-AF65-F5344CB8AC3E}">
        <p14:creationId xmlns:p14="http://schemas.microsoft.com/office/powerpoint/2010/main" val="70302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33FF-B7B5-4622-BCDB-0911BDB06888}"/>
              </a:ext>
            </a:extLst>
          </p:cNvPr>
          <p:cNvSpPr>
            <a:spLocks noGrp="1"/>
          </p:cNvSpPr>
          <p:nvPr>
            <p:ph type="title"/>
          </p:nvPr>
        </p:nvSpPr>
        <p:spPr/>
        <p:txBody>
          <a:bodyPr/>
          <a:lstStyle/>
          <a:p>
            <a:r>
              <a:rPr lang="en-GB" dirty="0"/>
              <a:t>Timetable</a:t>
            </a:r>
          </a:p>
        </p:txBody>
      </p:sp>
      <p:sp>
        <p:nvSpPr>
          <p:cNvPr id="3" name="Content Placeholder 2">
            <a:extLst>
              <a:ext uri="{FF2B5EF4-FFF2-40B4-BE49-F238E27FC236}">
                <a16:creationId xmlns:a16="http://schemas.microsoft.com/office/drawing/2014/main" id="{3713B5A2-0EA7-48A9-BE6E-5289FDBBDDA1}"/>
              </a:ext>
            </a:extLst>
          </p:cNvPr>
          <p:cNvSpPr>
            <a:spLocks noGrp="1"/>
          </p:cNvSpPr>
          <p:nvPr>
            <p:ph idx="1"/>
          </p:nvPr>
        </p:nvSpPr>
        <p:spPr/>
        <p:txBody>
          <a:bodyPr/>
          <a:lstStyle/>
          <a:p>
            <a:pPr marL="0" indent="0">
              <a:buNone/>
            </a:pPr>
            <a:r>
              <a:rPr lang="en-GB" dirty="0"/>
              <a:t>1E</a:t>
            </a:r>
          </a:p>
          <a:p>
            <a:pPr marL="0" indent="0">
              <a:buNone/>
            </a:pPr>
            <a:r>
              <a:rPr lang="en-GB" dirty="0"/>
              <a:t>PE is on a Monday morning.</a:t>
            </a:r>
          </a:p>
          <a:p>
            <a:pPr marL="0" indent="0">
              <a:buNone/>
            </a:pPr>
            <a:endParaRPr lang="en-GB" dirty="0"/>
          </a:p>
          <a:p>
            <a:pPr marL="0" indent="0">
              <a:buNone/>
            </a:pPr>
            <a:r>
              <a:rPr lang="en-GB" dirty="0"/>
              <a:t>1F </a:t>
            </a:r>
          </a:p>
          <a:p>
            <a:pPr marL="0" indent="0">
              <a:buNone/>
            </a:pPr>
            <a:r>
              <a:rPr lang="en-GB" dirty="0"/>
              <a:t>PE is on Wednesday morning.</a:t>
            </a:r>
          </a:p>
        </p:txBody>
      </p:sp>
      <p:pic>
        <p:nvPicPr>
          <p:cNvPr id="4" name="Picture 3">
            <a:extLst>
              <a:ext uri="{FF2B5EF4-FFF2-40B4-BE49-F238E27FC236}">
                <a16:creationId xmlns:a16="http://schemas.microsoft.com/office/drawing/2014/main" id="{35BD4170-D755-46B1-AD5C-C6617F81F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8270" y="170080"/>
            <a:ext cx="1688984" cy="1426900"/>
          </a:xfrm>
          <a:prstGeom prst="rect">
            <a:avLst/>
          </a:prstGeom>
        </p:spPr>
      </p:pic>
    </p:spTree>
    <p:extLst>
      <p:ext uri="{BB962C8B-B14F-4D97-AF65-F5344CB8AC3E}">
        <p14:creationId xmlns:p14="http://schemas.microsoft.com/office/powerpoint/2010/main" val="747984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1226</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Comic Sans MS</vt:lpstr>
      <vt:lpstr>Times New Roman</vt:lpstr>
      <vt:lpstr>Office Theme</vt:lpstr>
      <vt:lpstr>Welcome to Year One</vt:lpstr>
      <vt:lpstr>The Year One Team</vt:lpstr>
      <vt:lpstr>Attendance Matters At Emmaus</vt:lpstr>
      <vt:lpstr>Mission Statement</vt:lpstr>
      <vt:lpstr> Reading is everything at Emmaus Our aim is to ensure that every child becomes a fluent reader.  </vt:lpstr>
      <vt:lpstr>Reading is everything at Emmaus</vt:lpstr>
      <vt:lpstr>Behaviour policy</vt:lpstr>
      <vt:lpstr>Read Write Inc, English and Maths</vt:lpstr>
      <vt:lpstr>Timetable</vt:lpstr>
      <vt:lpstr>Topics</vt:lpstr>
      <vt:lpstr>PowerPoint Presentation</vt:lpstr>
      <vt:lpstr>PowerPoint Presentation</vt:lpstr>
      <vt:lpstr>PowerPoint Presentation</vt:lpstr>
      <vt:lpstr>Uniform and PE kits</vt:lpstr>
      <vt:lpstr>Homework</vt:lpstr>
      <vt:lpstr>Healthy School</vt:lpstr>
      <vt:lpstr>Y1 Statutory Assessment: Phonics Screening Check</vt:lpstr>
      <vt:lpstr>Contact with teachers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Attendance Matters At Emmaus</dc:title>
  <dc:creator>Mrs C Yates</dc:creator>
  <cp:lastModifiedBy>Ms G. Fitzgerald</cp:lastModifiedBy>
  <cp:revision>16</cp:revision>
  <dcterms:created xsi:type="dcterms:W3CDTF">2022-09-06T10:16:50Z</dcterms:created>
  <dcterms:modified xsi:type="dcterms:W3CDTF">2023-09-26T09:29:08Z</dcterms:modified>
</cp:coreProperties>
</file>