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5"/>
  </p:sldMasterIdLst>
  <p:notesMasterIdLst>
    <p:notesMasterId r:id="rId22"/>
  </p:notesMasterIdLst>
  <p:handoutMasterIdLst>
    <p:handoutMasterId r:id="rId23"/>
  </p:handoutMasterIdLst>
  <p:sldIdLst>
    <p:sldId id="3982" r:id="rId6"/>
    <p:sldId id="4659" r:id="rId7"/>
    <p:sldId id="4732" r:id="rId8"/>
    <p:sldId id="4004" r:id="rId9"/>
    <p:sldId id="4721" r:id="rId10"/>
    <p:sldId id="4733" r:id="rId11"/>
    <p:sldId id="4722" r:id="rId12"/>
    <p:sldId id="4723" r:id="rId13"/>
    <p:sldId id="4724" r:id="rId14"/>
    <p:sldId id="4725" r:id="rId15"/>
    <p:sldId id="4726" r:id="rId16"/>
    <p:sldId id="4727" r:id="rId17"/>
    <p:sldId id="4728" r:id="rId18"/>
    <p:sldId id="4729" r:id="rId19"/>
    <p:sldId id="4685" r:id="rId20"/>
    <p:sldId id="4719"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4F8F57CA-CBDF-5741-A80A-78D5126FB7DF}">
          <p14:sldIdLst>
            <p14:sldId id="3982"/>
            <p14:sldId id="4659"/>
            <p14:sldId id="4732"/>
            <p14:sldId id="4004"/>
            <p14:sldId id="4721"/>
            <p14:sldId id="4733"/>
            <p14:sldId id="4722"/>
            <p14:sldId id="4723"/>
            <p14:sldId id="4724"/>
            <p14:sldId id="4725"/>
            <p14:sldId id="4726"/>
            <p14:sldId id="4727"/>
            <p14:sldId id="4728"/>
            <p14:sldId id="4729"/>
            <p14:sldId id="4685"/>
            <p14:sldId id="4719"/>
          </p14:sldIdLst>
        </p14:section>
      </p14:sectionLst>
    </p:ext>
    <p:ext uri="{EFAFB233-063F-42B5-8137-9DF3F51BA10A}">
      <p15:sldGuideLst xmlns:p15="http://schemas.microsoft.com/office/powerpoint/2012/main">
        <p15:guide id="1" orient="horz" pos="1480">
          <p15:clr>
            <a:srgbClr val="A4A3A4"/>
          </p15:clr>
        </p15:guide>
        <p15:guide id="2" pos="269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FC0B0-86C8-86D3-47A1-B76CFC073973}" name="Ceri Brinkworth" initials="CB" userId="S::ceribrinkworth@ruthmiskin.com::6529f433-d9ea-4c65-9791-0b6df18ce9f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3DF"/>
    <a:srgbClr val="424242"/>
    <a:srgbClr val="FFD72F"/>
    <a:srgbClr val="5A5A5A"/>
    <a:srgbClr val="FFD82F"/>
    <a:srgbClr val="02989E"/>
    <a:srgbClr val="0095DA"/>
    <a:srgbClr val="0C3B59"/>
    <a:srgbClr val="2D2D2D"/>
    <a:srgbClr val="0C3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7E3F5-B7C3-EC3C-3011-3F7EF66A08BE}" v="3" dt="2025-08-06T07:54:26.997"/>
    <p1510:client id="{A6510210-5FF3-8F4D-B442-0A805AA6F986}" v="16" dt="2025-08-06T15:21:25.182"/>
    <p1510:client id="{AAAADC39-F983-2D44-B0CA-B612F89950D3}" v="40" dt="2025-08-05T21:12:28.31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p:restoredTop sz="52810" autoAdjust="0"/>
  </p:normalViewPr>
  <p:slideViewPr>
    <p:cSldViewPr snapToGrid="0">
      <p:cViewPr varScale="1">
        <p:scale>
          <a:sx n="43" d="100"/>
          <a:sy n="43" d="100"/>
        </p:scale>
        <p:origin x="2683" y="53"/>
      </p:cViewPr>
      <p:guideLst>
        <p:guide orient="horz" pos="1480"/>
        <p:guide pos="2696"/>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948175B-139D-4B97-809D-65C9F73E5415}" type="datetimeFigureOut">
              <a:rPr lang="en-US"/>
              <a:pPr>
                <a:defRPr/>
              </a:pPr>
              <a:t>4/22/2026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449B55-1BD8-4840-AD3A-429EA112E196}" type="slidenum">
              <a:rPr lang="en-US"/>
              <a:pPr>
                <a:defRPr/>
              </a:pPr>
              <a:t>‹#›</a:t>
            </a:fld>
            <a:endParaRPr lang="en-US"/>
          </a:p>
        </p:txBody>
      </p:sp>
    </p:spTree>
    <p:extLst>
      <p:ext uri="{BB962C8B-B14F-4D97-AF65-F5344CB8AC3E}">
        <p14:creationId xmlns:p14="http://schemas.microsoft.com/office/powerpoint/2010/main" val="697032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A3FAA8-A3B6-4839-9506-B671940FF4AA}" type="datetimeFigureOut">
              <a:rPr lang="en-GB"/>
              <a:pPr>
                <a:defRPr/>
              </a:pPr>
              <a:t>22/04/2026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A61AF0-59CC-4D82-B182-5DFC7F9ACF1F}" type="slidenum">
              <a:rPr lang="en-GB"/>
              <a:pPr>
                <a:defRPr/>
              </a:pPr>
              <a:t>‹#›</a:t>
            </a:fld>
            <a:endParaRPr lang="en-GB"/>
          </a:p>
        </p:txBody>
      </p:sp>
    </p:spTree>
    <p:extLst>
      <p:ext uri="{BB962C8B-B14F-4D97-AF65-F5344CB8AC3E}">
        <p14:creationId xmlns:p14="http://schemas.microsoft.com/office/powerpoint/2010/main" val="39979098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Session to discuss the phonics screening check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Approaching transition to Year 2 – discuss the end of Year 1 expectations for word reading.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End of the session, we will provide a pack of resources that we will go through – specific to your child if needed. </a:t>
            </a:r>
          </a:p>
          <a:p>
            <a:endParaRPr lang="en-US" dirty="0"/>
          </a:p>
        </p:txBody>
      </p:sp>
      <p:sp>
        <p:nvSpPr>
          <p:cNvPr id="4" name="Slide Number Placeholder 3"/>
          <p:cNvSpPr>
            <a:spLocks noGrp="1"/>
          </p:cNvSpPr>
          <p:nvPr>
            <p:ph type="sldNum" sz="quarter" idx="5"/>
          </p:nvPr>
        </p:nvSpPr>
        <p:spPr/>
        <p:txBody>
          <a:bodyPr/>
          <a:lstStyle/>
          <a:p>
            <a:pPr>
              <a:defRPr/>
            </a:pPr>
            <a:fld id="{81A61AF0-59CC-4D82-B182-5DFC7F9ACF1F}" type="slidenum">
              <a:rPr lang="en-GB" smtClean="0"/>
              <a:pPr>
                <a:defRPr/>
              </a:pPr>
              <a:t>1</a:t>
            </a:fld>
            <a:endParaRPr lang="en-GB"/>
          </a:p>
        </p:txBody>
      </p:sp>
    </p:spTree>
    <p:extLst>
      <p:ext uri="{BB962C8B-B14F-4D97-AF65-F5344CB8AC3E}">
        <p14:creationId xmlns:p14="http://schemas.microsoft.com/office/powerpoint/2010/main" val="345517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1CDBD-1256-889D-6946-9876757FF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4B076-70B9-5200-FC98-27CB4009B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E57B7-F03E-8E22-2A93-B5045056028A}"/>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In our school, we aim to make sure that every child learns to read accurately by the end of Year 1 so they are set up for success in school and in life.</a:t>
            </a:r>
          </a:p>
          <a:p>
            <a:pPr lvl="0"/>
            <a:r>
              <a:rPr lang="en-US" sz="1200" kern="1200" dirty="0">
                <a:solidFill>
                  <a:schemeClr val="tx1"/>
                </a:solidFill>
                <a:effectLst/>
                <a:latin typeface="+mn-lt"/>
                <a:ea typeface="+mn-ea"/>
                <a:cs typeface="+mn-cs"/>
              </a:rPr>
              <a:t>As soon as we spot a child who needs extra practice learning to read sounds and words, we teach them one-to-one for a few minutes every day.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we mentioned earlier, in the video it spoke about children getting extra support if they do not pass – we have that support in place already in order to keep up. </a:t>
            </a:r>
            <a:endParaRPr lang="en-GB"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8961CD1-36C3-CE26-8B27-48E41F9B5961}"/>
              </a:ext>
            </a:extLst>
          </p:cNvPr>
          <p:cNvSpPr>
            <a:spLocks noGrp="1"/>
          </p:cNvSpPr>
          <p:nvPr>
            <p:ph type="sldNum" sz="quarter" idx="5"/>
          </p:nvPr>
        </p:nvSpPr>
        <p:spPr/>
        <p:txBody>
          <a:bodyPr/>
          <a:lstStyle/>
          <a:p>
            <a:pPr>
              <a:defRPr/>
            </a:pPr>
            <a:fld id="{81A61AF0-59CC-4D82-B182-5DFC7F9ACF1F}" type="slidenum">
              <a:rPr lang="en-GB" smtClean="0"/>
              <a:pPr>
                <a:defRPr/>
              </a:pPr>
              <a:t>10</a:t>
            </a:fld>
            <a:endParaRPr lang="en-GB"/>
          </a:p>
        </p:txBody>
      </p:sp>
    </p:spTree>
    <p:extLst>
      <p:ext uri="{BB962C8B-B14F-4D97-AF65-F5344CB8AC3E}">
        <p14:creationId xmlns:p14="http://schemas.microsoft.com/office/powerpoint/2010/main" val="155743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98DF6-CF45-CC07-5597-5C7D88AEA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3FBF0-45DB-C0B6-385D-1C8DBA7C1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567D85-8C55-D2CB-FB77-410F8F26120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Each week, we will send home film links to lessons that match the sounds and words your child has been learning in school. Please do use these.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will also include </a:t>
            </a:r>
            <a:r>
              <a:rPr lang="en-GB" sz="1800" dirty="0">
                <a:effectLst/>
                <a:latin typeface="Calibri" panose="020F0502020204030204" pitchFamily="34" charset="0"/>
                <a:ea typeface="Calibri" panose="020F0502020204030204" pitchFamily="34" charset="0"/>
                <a:cs typeface="Arial" panose="020B0604020202020204" pitchFamily="34" charset="0"/>
              </a:rPr>
              <a:t>5-minute Word Challenge films and 1 minute speed minute films.</a:t>
            </a:r>
          </a:p>
          <a:p>
            <a:pPr>
              <a:lnSpc>
                <a:spcPct val="115000"/>
              </a:lnSpc>
              <a:spcAft>
                <a:spcPts val="1000"/>
              </a:spcAft>
            </a:pPr>
            <a:endParaRPr lang="en-GB" sz="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use these in school – familiar to the children.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videos will practise reading the sounds and others will be sounds and words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Keep doing until they can read them speedily.</a:t>
            </a:r>
          </a:p>
          <a:p>
            <a:pPr>
              <a:lnSpc>
                <a:spcPts val="1500"/>
              </a:lnSpc>
            </a:pPr>
            <a:r>
              <a:rPr lang="en-GB" sz="1200" dirty="0">
                <a:solidFill>
                  <a:srgbClr val="000000"/>
                </a:solidFill>
                <a:effectLst/>
                <a:latin typeface="Calibri Light" panose="020F0302020204030204" pitchFamily="34" charset="0"/>
                <a:ea typeface="Calibri" panose="020F0502020204030204" pitchFamily="34" charset="0"/>
              </a:rPr>
              <a:t>The more they practise using these films, the quicker they’ll learn to read.</a:t>
            </a:r>
            <a:r>
              <a:rPr lang="en-GB" sz="800" dirty="0">
                <a:effectLst/>
              </a:rPr>
              <a:t> </a:t>
            </a:r>
            <a:endParaRPr lang="en-GB" sz="1000" kern="1200" dirty="0">
              <a:solidFill>
                <a:schemeClr val="tx1"/>
              </a:solidFill>
              <a:effectLst/>
              <a:latin typeface="+mn-lt"/>
              <a:ea typeface="+mn-ea"/>
              <a:cs typeface="+mn-cs"/>
            </a:endParaRPr>
          </a:p>
          <a:p>
            <a:pPr>
              <a:lnSpc>
                <a:spcPts val="1500"/>
              </a:lnSpc>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Simply scan the QR code and watch on a tablet or other device.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9C1EC12-3FF6-1D26-6F83-E49BBFD25667}"/>
              </a:ext>
            </a:extLst>
          </p:cNvPr>
          <p:cNvSpPr>
            <a:spLocks noGrp="1"/>
          </p:cNvSpPr>
          <p:nvPr>
            <p:ph type="sldNum" sz="quarter" idx="5"/>
          </p:nvPr>
        </p:nvSpPr>
        <p:spPr/>
        <p:txBody>
          <a:bodyPr/>
          <a:lstStyle/>
          <a:p>
            <a:pPr>
              <a:defRPr/>
            </a:pPr>
            <a:fld id="{81A61AF0-59CC-4D82-B182-5DFC7F9ACF1F}" type="slidenum">
              <a:rPr lang="en-GB" smtClean="0"/>
              <a:pPr>
                <a:defRPr/>
              </a:pPr>
              <a:t>11</a:t>
            </a:fld>
            <a:endParaRPr lang="en-GB"/>
          </a:p>
        </p:txBody>
      </p:sp>
    </p:spTree>
    <p:extLst>
      <p:ext uri="{BB962C8B-B14F-4D97-AF65-F5344CB8AC3E}">
        <p14:creationId xmlns:p14="http://schemas.microsoft.com/office/powerpoint/2010/main" val="194887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042F-7983-7E21-541E-219F341A7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9D2D9-CD25-139B-A4FE-066F28804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BBB2E-2789-9EC5-89C7-45F48F3D3C3C}"/>
              </a:ext>
            </a:extLst>
          </p:cNvPr>
          <p:cNvSpPr>
            <a:spLocks noGrp="1"/>
          </p:cNvSpPr>
          <p:nvPr>
            <p:ph type="body" idx="1"/>
          </p:nvPr>
        </p:nvSpPr>
        <p:spPr/>
        <p:txBody>
          <a:bodyPr/>
          <a:lstStyle/>
          <a:p>
            <a:pPr algn="just">
              <a:lnSpc>
                <a:spcPts val="1500"/>
              </a:lnSpc>
            </a:pPr>
            <a:endParaRPr lang="en-GB" sz="1200" dirty="0">
              <a:effectLst/>
              <a:latin typeface="Times New Roman" panose="02020603050405020304" pitchFamily="18" charset="0"/>
              <a:ea typeface="Times New Roman" panose="02020603050405020304" pitchFamily="18" charset="0"/>
            </a:endParaRPr>
          </a:p>
          <a:p>
            <a:pPr algn="just">
              <a:lnSpc>
                <a:spcPts val="1500"/>
              </a:lnSpc>
            </a:pPr>
            <a:endParaRPr lang="en-GB" sz="1200" dirty="0">
              <a:effectLst/>
              <a:latin typeface="Times New Roman" panose="02020603050405020304" pitchFamily="18" charset="0"/>
              <a:ea typeface="Times New Roman" panose="02020603050405020304" pitchFamily="18" charset="0"/>
            </a:endParaRPr>
          </a:p>
          <a:p>
            <a:pPr marL="342900" lvl="0" indent="-342900" algn="l">
              <a:lnSpc>
                <a:spcPts val="1500"/>
              </a:lnSpc>
              <a:buFont typeface="+mj-lt"/>
              <a:buAutoNum type="arabicPeriod"/>
            </a:pPr>
            <a:r>
              <a:rPr lang="en-GB" sz="1200" dirty="0">
                <a:solidFill>
                  <a:srgbClr val="000000"/>
                </a:solidFill>
                <a:effectLst/>
                <a:latin typeface="Calibri" panose="020F0502020204030204" pitchFamily="34" charset="0"/>
                <a:ea typeface="Calibri" panose="020F0502020204030204" pitchFamily="34" charset="0"/>
              </a:rPr>
              <a:t>Set aside 10 minutes to watch a film with your child each day.</a:t>
            </a:r>
            <a:endParaRPr lang="en-GB" sz="1200" dirty="0">
              <a:effectLst/>
              <a:latin typeface="Times New Roman" panose="02020603050405020304" pitchFamily="18" charset="0"/>
              <a:ea typeface="Times New Roman" panose="02020603050405020304" pitchFamily="18" charset="0"/>
            </a:endParaRPr>
          </a:p>
          <a:p>
            <a:pPr marL="342900" lvl="0" indent="-342900" algn="l">
              <a:lnSpc>
                <a:spcPts val="1500"/>
              </a:lnSpc>
              <a:buFont typeface="+mj-lt"/>
              <a:buAutoNum type="arabicPeriod"/>
            </a:pPr>
            <a:r>
              <a:rPr lang="en-GB" sz="1200" dirty="0">
                <a:solidFill>
                  <a:srgbClr val="000000"/>
                </a:solidFill>
                <a:effectLst/>
                <a:latin typeface="Calibri" panose="020F0502020204030204" pitchFamily="34" charset="0"/>
                <a:ea typeface="Calibri" panose="020F0502020204030204" pitchFamily="34" charset="0"/>
              </a:rPr>
              <a:t>Find a quiet space for your child to watch the film on a laptop or tablet.</a:t>
            </a:r>
            <a:endParaRPr lang="en-GB" sz="1200" dirty="0">
              <a:effectLst/>
              <a:latin typeface="Times New Roman" panose="02020603050405020304" pitchFamily="18" charset="0"/>
              <a:ea typeface="Times New Roman" panose="02020603050405020304" pitchFamily="18" charset="0"/>
            </a:endParaRPr>
          </a:p>
          <a:p>
            <a:pPr marL="342900" lvl="0" indent="-342900" algn="l">
              <a:lnSpc>
                <a:spcPts val="1500"/>
              </a:lnSpc>
              <a:buFont typeface="+mj-lt"/>
              <a:buAutoNum type="arabicPeriod"/>
            </a:pPr>
            <a:r>
              <a:rPr lang="en-GB" sz="1200" dirty="0">
                <a:solidFill>
                  <a:srgbClr val="000000"/>
                </a:solidFill>
                <a:effectLst/>
                <a:latin typeface="Calibri" panose="020F0502020204030204" pitchFamily="34" charset="0"/>
                <a:ea typeface="Calibri" panose="020F0502020204030204" pitchFamily="34" charset="0"/>
              </a:rPr>
              <a:t>Praise your child as they join in with the lesson – make it fun!</a:t>
            </a:r>
          </a:p>
          <a:p>
            <a:pPr marL="342900" lvl="0" indent="-342900" algn="l">
              <a:lnSpc>
                <a:spcPts val="1500"/>
              </a:lnSpc>
              <a:buFont typeface="+mj-lt"/>
              <a:buAutoNum type="arabicPeriod"/>
            </a:pPr>
            <a:endParaRPr lang="en-GB"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457200" rtl="0" eaLnBrk="1" fontAlgn="auto" latinLnBrk="0" hangingPunct="1">
              <a:lnSpc>
                <a:spcPts val="1500"/>
              </a:lnSpc>
              <a:spcBef>
                <a:spcPts val="0"/>
              </a:spcBef>
              <a:spcAft>
                <a:spcPts val="0"/>
              </a:spcAft>
              <a:buClrTx/>
              <a:buSzTx/>
              <a:buFont typeface="+mj-lt"/>
              <a:buNone/>
              <a:tabLst/>
              <a:defRPr/>
            </a:pPr>
            <a:r>
              <a:rPr lang="en-GB" sz="1200" dirty="0">
                <a:solidFill>
                  <a:srgbClr val="000000"/>
                </a:solidFill>
                <a:effectLst/>
                <a:latin typeface="Calibri Light" panose="020F0302020204030204" pitchFamily="34" charset="0"/>
                <a:ea typeface="Calibri" panose="020F0502020204030204" pitchFamily="34" charset="0"/>
              </a:rPr>
              <a:t>The more they practise using these films, the quicker they’ll learn to read.</a:t>
            </a:r>
            <a:r>
              <a:rPr lang="en-GB" dirty="0">
                <a:effectLst/>
              </a:rPr>
              <a:t> </a:t>
            </a:r>
          </a:p>
          <a:p>
            <a:pPr marL="0" marR="0" lvl="0" indent="0" algn="l" defTabSz="457200" rtl="0" eaLnBrk="1" fontAlgn="auto" latinLnBrk="0" hangingPunct="1">
              <a:lnSpc>
                <a:spcPts val="1500"/>
              </a:lnSpc>
              <a:spcBef>
                <a:spcPts val="0"/>
              </a:spcBef>
              <a:spcAft>
                <a:spcPts val="0"/>
              </a:spcAft>
              <a:buClrTx/>
              <a:buSzTx/>
              <a:buFont typeface="+mj-lt"/>
              <a:buNone/>
              <a:tabLst/>
              <a:defRPr/>
            </a:pPr>
            <a:endParaRPr lang="en-GB" sz="1000" kern="1200" dirty="0">
              <a:solidFill>
                <a:schemeClr val="tx1"/>
              </a:solidFill>
              <a:effectLst/>
              <a:latin typeface="+mn-lt"/>
              <a:ea typeface="+mn-ea"/>
              <a:cs typeface="+mn-cs"/>
            </a:endParaRPr>
          </a:p>
          <a:p>
            <a:pPr marL="0" marR="0" lvl="0" indent="0" algn="l" defTabSz="457200" rtl="0" eaLnBrk="1" fontAlgn="auto" latinLnBrk="0" hangingPunct="1">
              <a:lnSpc>
                <a:spcPts val="1500"/>
              </a:lnSpc>
              <a:spcBef>
                <a:spcPts val="0"/>
              </a:spcBef>
              <a:spcAft>
                <a:spcPts val="0"/>
              </a:spcAft>
              <a:buClrTx/>
              <a:buSzTx/>
              <a:buFont typeface="+mj-lt"/>
              <a:buNone/>
              <a:tabLst/>
              <a:defRPr/>
            </a:pPr>
            <a:r>
              <a:rPr lang="en-GB" sz="1000" kern="1200" dirty="0">
                <a:solidFill>
                  <a:schemeClr val="tx1"/>
                </a:solidFill>
                <a:effectLst/>
                <a:latin typeface="+mn-lt"/>
                <a:ea typeface="+mn-ea"/>
                <a:cs typeface="+mn-cs"/>
              </a:rPr>
              <a:t>1 QR code should bring up a range of videos rather than just 1</a:t>
            </a:r>
          </a:p>
          <a:p>
            <a:pPr marL="342900" lvl="0" indent="-342900" algn="l">
              <a:lnSpc>
                <a:spcPts val="1500"/>
              </a:lnSpc>
              <a:buFont typeface="+mj-lt"/>
              <a:buAutoNum type="arabicPeriod"/>
            </a:pPr>
            <a:endParaRPr lang="en-GB" sz="1200" dirty="0">
              <a:effectLst/>
              <a:latin typeface="Times New Roman" panose="02020603050405020304" pitchFamily="18" charset="0"/>
              <a:ea typeface="Times New Roman" panose="02020603050405020304" pitchFamily="18" charset="0"/>
            </a:endParaRPr>
          </a:p>
          <a:p>
            <a:pPr algn="just">
              <a:lnSpc>
                <a:spcPts val="1500"/>
              </a:lnSpc>
            </a:pPr>
            <a:r>
              <a:rPr lang="en-GB" sz="1200" dirty="0">
                <a:solidFill>
                  <a:srgbClr val="000000"/>
                </a:solidFill>
                <a:effectLst/>
                <a:latin typeface="Calibri" panose="020F0502020204030204" pitchFamily="34" charset="0"/>
                <a:ea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1C62A404-A556-F2B0-A170-3130E94B87A7}"/>
              </a:ext>
            </a:extLst>
          </p:cNvPr>
          <p:cNvSpPr>
            <a:spLocks noGrp="1"/>
          </p:cNvSpPr>
          <p:nvPr>
            <p:ph type="sldNum" sz="quarter" idx="5"/>
          </p:nvPr>
        </p:nvSpPr>
        <p:spPr/>
        <p:txBody>
          <a:bodyPr/>
          <a:lstStyle/>
          <a:p>
            <a:pPr>
              <a:defRPr/>
            </a:pPr>
            <a:fld id="{81A61AF0-59CC-4D82-B182-5DFC7F9ACF1F}" type="slidenum">
              <a:rPr lang="en-GB" smtClean="0"/>
              <a:pPr>
                <a:defRPr/>
              </a:pPr>
              <a:t>12</a:t>
            </a:fld>
            <a:endParaRPr lang="en-GB"/>
          </a:p>
        </p:txBody>
      </p:sp>
    </p:spTree>
    <p:extLst>
      <p:ext uri="{BB962C8B-B14F-4D97-AF65-F5344CB8AC3E}">
        <p14:creationId xmlns:p14="http://schemas.microsoft.com/office/powerpoint/2010/main" val="58582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Times New Roman" panose="02020603050405020304" pitchFamily="18" charset="0"/>
              <a:ea typeface="+mn-ea"/>
              <a:cs typeface="+mn-cs"/>
            </a:endParaRP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Your child will also bring home a My Set 2 and 3 Speed Sounds books</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practise</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reading and writing the Set 2 and 3 sounds and words.</a:t>
            </a: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instructions for you inside cover of the book.</a:t>
            </a: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Purchased by school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Each week as their English homework, we will send home a past phonics screening check for you to practice reading with your child. This will help the check to be familiar for the children. Encourage them to spot the special friends before </a:t>
            </a: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fred</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talking the words. </a:t>
            </a:r>
          </a:p>
          <a:p>
            <a:pPr>
              <a:lnSpc>
                <a:spcPct val="115000"/>
              </a:lnSpc>
              <a:spcAft>
                <a:spcPts val="10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QR codes as mentioned.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1A61AF0-59CC-4D82-B182-5DFC7F9ACF1F}" type="slidenum">
              <a:rPr lang="en-GB" smtClean="0"/>
              <a:pPr>
                <a:defRPr/>
              </a:pPr>
              <a:t>13</a:t>
            </a:fld>
            <a:endParaRPr lang="en-GB"/>
          </a:p>
        </p:txBody>
      </p:sp>
    </p:spTree>
    <p:extLst>
      <p:ext uri="{BB962C8B-B14F-4D97-AF65-F5344CB8AC3E}">
        <p14:creationId xmlns:p14="http://schemas.microsoft.com/office/powerpoint/2010/main" val="186370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366B6-C48B-6B60-B383-187CEE418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330F8-CB4E-94E8-A9A1-FBD65C7C3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58BC5-86D2-1227-2F6D-0CA0B8CD949A}"/>
              </a:ext>
            </a:extLst>
          </p:cNvPr>
          <p:cNvSpPr>
            <a:spLocks noGrp="1"/>
          </p:cNvSpPr>
          <p:nvPr>
            <p:ph type="body" idx="1"/>
          </p:nvPr>
        </p:nvSpPr>
        <p:spPr/>
        <p:txBody>
          <a:bodyPr/>
          <a:lstStyle/>
          <a:p>
            <a:pPr marL="514350" indent="-514350">
              <a:buFont typeface="+mj-lt"/>
              <a:buAutoNum type="arabicPeriod"/>
            </a:pPr>
            <a:r>
              <a:rPr lang="en-GB" dirty="0"/>
              <a:t>Help your child to use </a:t>
            </a:r>
            <a:r>
              <a:rPr lang="en-US" dirty="0"/>
              <a:t>‘Special Friends’, ‘Fred Talk’ to read words.</a:t>
            </a:r>
          </a:p>
          <a:p>
            <a:pPr marL="514350" indent="-514350">
              <a:buFont typeface="+mj-lt"/>
              <a:buAutoNum type="arabicPeriod"/>
            </a:pPr>
            <a:r>
              <a:rPr lang="en-GB" dirty="0"/>
              <a:t>Practise reading sounds speedily.       </a:t>
            </a:r>
          </a:p>
          <a:p>
            <a:pPr marL="514350" indent="-514350">
              <a:buFont typeface="+mj-lt"/>
              <a:buAutoNum type="arabicPeriod"/>
            </a:pPr>
            <a:r>
              <a:rPr lang="en-GB" dirty="0"/>
              <a:t>Watch the Virtual Classroom films together.     </a:t>
            </a:r>
          </a:p>
          <a:p>
            <a:pPr marL="514350" indent="-514350">
              <a:buFont typeface="+mj-lt"/>
              <a:buAutoNum type="arabicPeriod"/>
            </a:pPr>
            <a:r>
              <a:rPr lang="en-US" dirty="0"/>
              <a:t>Listen to your child read their Storybook every day.</a:t>
            </a:r>
          </a:p>
          <a:p>
            <a:endParaRPr lang="en-US" dirty="0"/>
          </a:p>
        </p:txBody>
      </p:sp>
      <p:sp>
        <p:nvSpPr>
          <p:cNvPr id="4" name="Slide Number Placeholder 3">
            <a:extLst>
              <a:ext uri="{FF2B5EF4-FFF2-40B4-BE49-F238E27FC236}">
                <a16:creationId xmlns:a16="http://schemas.microsoft.com/office/drawing/2014/main" id="{32393DF3-4BC7-BDFF-EC63-70019720B7AC}"/>
              </a:ext>
            </a:extLst>
          </p:cNvPr>
          <p:cNvSpPr>
            <a:spLocks noGrp="1"/>
          </p:cNvSpPr>
          <p:nvPr>
            <p:ph type="sldNum" sz="quarter" idx="5"/>
          </p:nvPr>
        </p:nvSpPr>
        <p:spPr/>
        <p:txBody>
          <a:bodyPr/>
          <a:lstStyle/>
          <a:p>
            <a:pPr>
              <a:defRPr/>
            </a:pPr>
            <a:fld id="{81A61AF0-59CC-4D82-B182-5DFC7F9ACF1F}" type="slidenum">
              <a:rPr lang="en-GB" smtClean="0"/>
              <a:pPr>
                <a:defRPr/>
              </a:pPr>
              <a:t>14</a:t>
            </a:fld>
            <a:endParaRPr lang="en-GB"/>
          </a:p>
        </p:txBody>
      </p:sp>
    </p:spTree>
    <p:extLst>
      <p:ext uri="{BB962C8B-B14F-4D97-AF65-F5344CB8AC3E}">
        <p14:creationId xmlns:p14="http://schemas.microsoft.com/office/powerpoint/2010/main" val="488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042F-7983-7E21-541E-219F341A7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9D2D9-CD25-139B-A4FE-066F28804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BBB2E-2789-9EC5-89C7-45F48F3D3C3C}"/>
              </a:ext>
            </a:extLst>
          </p:cNvPr>
          <p:cNvSpPr>
            <a:spLocks noGrp="1"/>
          </p:cNvSpPr>
          <p:nvPr>
            <p:ph type="body" idx="1"/>
          </p:nvPr>
        </p:nvSpPr>
        <p:spPr/>
        <p:txBody>
          <a:bodyPr/>
          <a:lstStyle/>
          <a:p>
            <a:r>
              <a:rPr lang="en-US" dirty="0"/>
              <a:t>These have been put onto a sheet – QR codes at the top for parents with other resources underneath</a:t>
            </a:r>
          </a:p>
          <a:p>
            <a:endParaRPr lang="en-US" dirty="0"/>
          </a:p>
          <a:p>
            <a:r>
              <a:rPr lang="en-US" dirty="0"/>
              <a:t>Show the pack of resources</a:t>
            </a:r>
          </a:p>
          <a:p>
            <a:endParaRPr lang="en-US" dirty="0"/>
          </a:p>
        </p:txBody>
      </p:sp>
      <p:sp>
        <p:nvSpPr>
          <p:cNvPr id="4" name="Slide Number Placeholder 3">
            <a:extLst>
              <a:ext uri="{FF2B5EF4-FFF2-40B4-BE49-F238E27FC236}">
                <a16:creationId xmlns:a16="http://schemas.microsoft.com/office/drawing/2014/main" id="{1C62A404-A556-F2B0-A170-3130E94B87A7}"/>
              </a:ext>
            </a:extLst>
          </p:cNvPr>
          <p:cNvSpPr>
            <a:spLocks noGrp="1"/>
          </p:cNvSpPr>
          <p:nvPr>
            <p:ph type="sldNum" sz="quarter" idx="5"/>
          </p:nvPr>
        </p:nvSpPr>
        <p:spPr/>
        <p:txBody>
          <a:bodyPr/>
          <a:lstStyle/>
          <a:p>
            <a:pPr>
              <a:defRPr/>
            </a:pPr>
            <a:fld id="{81A61AF0-59CC-4D82-B182-5DFC7F9ACF1F}" type="slidenum">
              <a:rPr lang="en-GB" smtClean="0"/>
              <a:pPr>
                <a:defRPr/>
              </a:pPr>
              <a:t>15</a:t>
            </a:fld>
            <a:endParaRPr lang="en-GB"/>
          </a:p>
        </p:txBody>
      </p:sp>
    </p:spTree>
    <p:extLst>
      <p:ext uri="{BB962C8B-B14F-4D97-AF65-F5344CB8AC3E}">
        <p14:creationId xmlns:p14="http://schemas.microsoft.com/office/powerpoint/2010/main" val="58582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3E6A-5772-4507-0019-CE827E2BF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7BB23-B472-6373-3DC4-E7B0DDA36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04F98-4176-AF90-AA06-D47EAF19CF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9699A2-17A3-F8A8-5D0F-A7B18F6A907D}"/>
              </a:ext>
            </a:extLst>
          </p:cNvPr>
          <p:cNvSpPr>
            <a:spLocks noGrp="1"/>
          </p:cNvSpPr>
          <p:nvPr>
            <p:ph type="sldNum" sz="quarter" idx="5"/>
          </p:nvPr>
        </p:nvSpPr>
        <p:spPr/>
        <p:txBody>
          <a:bodyPr/>
          <a:lstStyle/>
          <a:p>
            <a:pPr>
              <a:defRPr/>
            </a:pPr>
            <a:fld id="{81A61AF0-59CC-4D82-B182-5DFC7F9ACF1F}" type="slidenum">
              <a:rPr lang="en-GB" smtClean="0"/>
              <a:pPr>
                <a:defRPr/>
              </a:pPr>
              <a:t>16</a:t>
            </a:fld>
            <a:endParaRPr lang="en-GB"/>
          </a:p>
        </p:txBody>
      </p:sp>
    </p:spTree>
    <p:extLst>
      <p:ext uri="{BB962C8B-B14F-4D97-AF65-F5344CB8AC3E}">
        <p14:creationId xmlns:p14="http://schemas.microsoft.com/office/powerpoint/2010/main" val="313628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53464-FD02-CAA9-BFF2-B6A4AB7BA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86776-FEA7-35D8-EE9F-4EC8EDD53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FF906-BC3E-3170-3C09-255AE3D71D45}"/>
              </a:ext>
            </a:extLst>
          </p:cNvPr>
          <p:cNvSpPr>
            <a:spLocks noGrp="1"/>
          </p:cNvSpPr>
          <p:nvPr>
            <p:ph type="body" idx="1"/>
          </p:nvPr>
        </p:nvSpPr>
        <p:spPr/>
        <p:txBody>
          <a:bodyPr/>
          <a:lstStyle/>
          <a:p>
            <a:r>
              <a:rPr lang="en-US" i="1" baseline="0" dirty="0"/>
              <a:t>Read quote.</a:t>
            </a:r>
          </a:p>
          <a:p>
            <a:endParaRPr lang="en-US" i="1" baseline="0" dirty="0"/>
          </a:p>
        </p:txBody>
      </p:sp>
      <p:sp>
        <p:nvSpPr>
          <p:cNvPr id="4" name="Slide Number Placeholder 3">
            <a:extLst>
              <a:ext uri="{FF2B5EF4-FFF2-40B4-BE49-F238E27FC236}">
                <a16:creationId xmlns:a16="http://schemas.microsoft.com/office/drawing/2014/main" id="{9B1E3163-7114-AD40-531A-71CAFFF467E2}"/>
              </a:ext>
            </a:extLst>
          </p:cNvPr>
          <p:cNvSpPr>
            <a:spLocks noGrp="1"/>
          </p:cNvSpPr>
          <p:nvPr>
            <p:ph type="sldNum" sz="quarter" idx="5"/>
          </p:nvPr>
        </p:nvSpPr>
        <p:spPr/>
        <p:txBody>
          <a:bodyPr/>
          <a:lstStyle/>
          <a:p>
            <a:pPr>
              <a:defRPr/>
            </a:pPr>
            <a:fld id="{81A61AF0-59CC-4D82-B182-5DFC7F9ACF1F}" type="slidenum">
              <a:rPr lang="en-GB" smtClean="0"/>
              <a:pPr>
                <a:defRPr/>
              </a:pPr>
              <a:t>2</a:t>
            </a:fld>
            <a:endParaRPr lang="en-GB"/>
          </a:p>
        </p:txBody>
      </p:sp>
    </p:spTree>
    <p:extLst>
      <p:ext uri="{BB962C8B-B14F-4D97-AF65-F5344CB8AC3E}">
        <p14:creationId xmlns:p14="http://schemas.microsoft.com/office/powerpoint/2010/main" val="145647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1A61AF0-59CC-4D82-B182-5DFC7F9ACF1F}" type="slidenum">
              <a:rPr lang="en-GB" smtClean="0"/>
              <a:pPr>
                <a:defRPr/>
              </a:pPr>
              <a:t>3</a:t>
            </a:fld>
            <a:endParaRPr lang="en-GB"/>
          </a:p>
        </p:txBody>
      </p:sp>
    </p:spTree>
    <p:extLst>
      <p:ext uri="{BB962C8B-B14F-4D97-AF65-F5344CB8AC3E}">
        <p14:creationId xmlns:p14="http://schemas.microsoft.com/office/powerpoint/2010/main" val="212612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grapheme is simply the </a:t>
            </a:r>
            <a:r>
              <a:rPr lang="en-US" b="1" i="1" dirty="0"/>
              <a:t>written</a:t>
            </a:r>
            <a:r>
              <a:rPr lang="en-US" b="1" dirty="0"/>
              <a:t> way of showing a sound – for example, they know that S and H makes a </a:t>
            </a:r>
            <a:r>
              <a:rPr lang="en-US" b="1" dirty="0" err="1"/>
              <a:t>sh</a:t>
            </a:r>
            <a:r>
              <a:rPr lang="en-US" b="1" dirty="0"/>
              <a:t> sound</a:t>
            </a:r>
            <a:endParaRPr lang="en-US" i="1" dirty="0"/>
          </a:p>
          <a:p>
            <a:endParaRPr lang="en-US" i="1" dirty="0"/>
          </a:p>
          <a:p>
            <a:br>
              <a:rPr lang="en-GB" dirty="0"/>
            </a:br>
            <a:r>
              <a:rPr lang="en-GB" dirty="0"/>
              <a:t>By the end of Year 1, we want all of our children to be able to </a:t>
            </a:r>
            <a:r>
              <a:rPr lang="en-US" i="0" baseline="0" dirty="0"/>
              <a:t>read accurately – to read both familiar and unfamiliar words - so that they can go on to become a fluent, enthusiastic reader.</a:t>
            </a:r>
          </a:p>
          <a:p>
            <a:endParaRPr lang="en-US" i="0" baseline="0" dirty="0"/>
          </a:p>
          <a:p>
            <a:r>
              <a:rPr lang="en-US" i="0" baseline="0" dirty="0"/>
              <a:t>The Phonics Screening Check in June in year 1 is a word reading test to check children can read sounds in words accurately.</a:t>
            </a:r>
          </a:p>
          <a:p>
            <a:r>
              <a:rPr lang="en-US" i="0" baseline="0" dirty="0"/>
              <a:t>Accurate word reading at 6 is a predictor of future success.</a:t>
            </a:r>
          </a:p>
          <a:p>
            <a:endParaRPr lang="en-US" i="0" baseline="0" dirty="0"/>
          </a:p>
          <a:p>
            <a:r>
              <a:rPr lang="en-US" i="0" baseline="0" dirty="0"/>
              <a:t>This means that children are able to begin building other skills – inference, comprehension </a:t>
            </a:r>
            <a:r>
              <a:rPr lang="en-US" i="0" baseline="0" dirty="0" err="1"/>
              <a:t>etc</a:t>
            </a:r>
            <a:r>
              <a:rPr lang="en-US" i="0" baseline="0" dirty="0"/>
              <a:t> in Year 2. Having a solid foundation to move forwards on.</a:t>
            </a:r>
            <a:endParaRPr lang="en-GB" dirty="0"/>
          </a:p>
          <a:p>
            <a:endParaRPr lang="en-US" i="1" dirty="0"/>
          </a:p>
        </p:txBody>
      </p:sp>
      <p:sp>
        <p:nvSpPr>
          <p:cNvPr id="4" name="Slide Number Placeholder 3"/>
          <p:cNvSpPr>
            <a:spLocks noGrp="1"/>
          </p:cNvSpPr>
          <p:nvPr>
            <p:ph type="sldNum" sz="quarter" idx="5"/>
          </p:nvPr>
        </p:nvSpPr>
        <p:spPr/>
        <p:txBody>
          <a:bodyPr/>
          <a:lstStyle/>
          <a:p>
            <a:fld id="{AC167F53-BA33-7E40-958D-01A6607E9B7A}" type="slidenum">
              <a:rPr lang="en-US" smtClean="0"/>
              <a:t>4</a:t>
            </a:fld>
            <a:endParaRPr lang="en-US"/>
          </a:p>
        </p:txBody>
      </p:sp>
    </p:spTree>
    <p:extLst>
      <p:ext uri="{BB962C8B-B14F-4D97-AF65-F5344CB8AC3E}">
        <p14:creationId xmlns:p14="http://schemas.microsoft.com/office/powerpoint/2010/main" val="169903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4DA7-C304-7C97-53C6-B63832CA5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587DD-37EA-0F6F-AE9A-3867582CB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CDB58-0D1A-B7D9-AA57-A5B48733B7AA}"/>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Children complete the phonics screening check </a:t>
            </a:r>
            <a:r>
              <a:rPr lang="en-US" sz="1200" b="0" kern="1200" dirty="0">
                <a:solidFill>
                  <a:schemeClr val="tx1"/>
                </a:solidFill>
                <a:effectLst/>
                <a:latin typeface="+mn-lt"/>
                <a:ea typeface="+mn-ea"/>
                <a:cs typeface="+mn-cs"/>
              </a:rPr>
              <a:t>at the end of Year 1 so that </a:t>
            </a:r>
            <a:r>
              <a:rPr lang="en-US" sz="1200" kern="1200" dirty="0">
                <a:solidFill>
                  <a:schemeClr val="tx1"/>
                </a:solidFill>
                <a:effectLst/>
                <a:latin typeface="+mn-lt"/>
                <a:ea typeface="+mn-ea"/>
                <a:cs typeface="+mn-cs"/>
              </a:rPr>
              <a:t>parents can be </a:t>
            </a:r>
            <a:r>
              <a:rPr lang="en-US" sz="1200" b="0" kern="1200" dirty="0">
                <a:solidFill>
                  <a:schemeClr val="tx1"/>
                </a:solidFill>
                <a:effectLst/>
                <a:latin typeface="+mn-lt"/>
                <a:ea typeface="+mn-ea"/>
                <a:cs typeface="+mn-cs"/>
              </a:rPr>
              <a:t>confident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their children are being taught to read successfully.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Children read </a:t>
            </a:r>
            <a:r>
              <a:rPr lang="en-US" sz="1200" b="0" kern="1200" dirty="0">
                <a:solidFill>
                  <a:schemeClr val="tx1"/>
                </a:solidFill>
                <a:effectLst/>
                <a:latin typeface="+mn-lt"/>
                <a:ea typeface="+mn-ea"/>
                <a:cs typeface="+mn-cs"/>
              </a:rPr>
              <a:t>40 words</a:t>
            </a:r>
            <a:r>
              <a:rPr lang="en-US" sz="1200" kern="1200" dirty="0">
                <a:solidFill>
                  <a:schemeClr val="tx1"/>
                </a:solidFill>
                <a:effectLst/>
                <a:latin typeface="+mn-lt"/>
                <a:ea typeface="+mn-ea"/>
                <a:cs typeface="+mn-cs"/>
              </a:rPr>
              <a:t>. It takes between </a:t>
            </a:r>
            <a:r>
              <a:rPr lang="en-US" sz="1200" b="0" kern="1200" dirty="0">
                <a:solidFill>
                  <a:schemeClr val="tx1"/>
                </a:solidFill>
                <a:effectLst/>
                <a:latin typeface="+mn-lt"/>
                <a:ea typeface="+mn-ea"/>
                <a:cs typeface="+mn-cs"/>
              </a:rPr>
              <a:t>two and five minutes.</a:t>
            </a:r>
            <a:endParaRPr lang="en-GB"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If they do not manage </a:t>
            </a:r>
            <a:r>
              <a:rPr lang="en-US" sz="1200" kern="1200" dirty="0">
                <a:solidFill>
                  <a:schemeClr val="tx1"/>
                </a:solidFill>
                <a:effectLst/>
                <a:latin typeface="+mn-lt"/>
                <a:ea typeface="+mn-ea"/>
                <a:cs typeface="+mn-cs"/>
              </a:rPr>
              <a:t>to read </a:t>
            </a:r>
            <a:r>
              <a:rPr lang="en-US" sz="1400" b="1" i="1" u="sng" kern="1200" dirty="0">
                <a:solidFill>
                  <a:srgbClr val="FF0000"/>
                </a:solidFill>
                <a:effectLst/>
                <a:latin typeface="+mn-lt"/>
                <a:ea typeface="+mn-ea"/>
                <a:cs typeface="+mn-cs"/>
              </a:rPr>
              <a:t>32</a:t>
            </a:r>
            <a:r>
              <a:rPr lang="en-US" sz="1200" b="1" kern="1200" dirty="0">
                <a:solidFill>
                  <a:srgbClr val="FF0000"/>
                </a:solidFill>
                <a:effectLst/>
                <a:latin typeface="+mn-lt"/>
                <a:ea typeface="+mn-ea"/>
                <a:cs typeface="+mn-cs"/>
              </a:rPr>
              <a:t> </a:t>
            </a:r>
            <a:r>
              <a:rPr lang="en-US" sz="1200" kern="1200" dirty="0">
                <a:solidFill>
                  <a:schemeClr val="tx1"/>
                </a:solidFill>
                <a:effectLst/>
                <a:latin typeface="+mn-lt"/>
                <a:ea typeface="+mn-ea"/>
                <a:cs typeface="+mn-cs"/>
              </a:rPr>
              <a:t>of the words successfully, they are given extra support, and repeat the check at the end of Year 2. – when extra support is mentioned, this is usually already in place as we are able to identify the children that are on the ‘cusp’ or may not get the pass mark. We want our children to be able to ‘keep up’ rather than needing to ‘catch up’.</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A6E776F9-6AEC-6106-92F0-80BD8AECD171}"/>
              </a:ext>
            </a:extLst>
          </p:cNvPr>
          <p:cNvSpPr>
            <a:spLocks noGrp="1"/>
          </p:cNvSpPr>
          <p:nvPr>
            <p:ph type="sldNum" sz="quarter" idx="5"/>
          </p:nvPr>
        </p:nvSpPr>
        <p:spPr/>
        <p:txBody>
          <a:bodyPr/>
          <a:lstStyle/>
          <a:p>
            <a:pPr>
              <a:defRPr/>
            </a:pPr>
            <a:fld id="{81A61AF0-59CC-4D82-B182-5DFC7F9ACF1F}" type="slidenum">
              <a:rPr lang="en-GB" smtClean="0"/>
              <a:pPr>
                <a:defRPr/>
              </a:pPr>
              <a:t>5</a:t>
            </a:fld>
            <a:endParaRPr lang="en-GB"/>
          </a:p>
        </p:txBody>
      </p:sp>
    </p:spTree>
    <p:extLst>
      <p:ext uri="{BB962C8B-B14F-4D97-AF65-F5344CB8AC3E}">
        <p14:creationId xmlns:p14="http://schemas.microsoft.com/office/powerpoint/2010/main" val="274141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1A61AF0-59CC-4D82-B182-5DFC7F9ACF1F}" type="slidenum">
              <a:rPr lang="en-GB" smtClean="0"/>
              <a:pPr>
                <a:defRPr/>
              </a:pPr>
              <a:t>6</a:t>
            </a:fld>
            <a:endParaRPr lang="en-GB"/>
          </a:p>
        </p:txBody>
      </p:sp>
    </p:spTree>
    <p:extLst>
      <p:ext uri="{BB962C8B-B14F-4D97-AF65-F5344CB8AC3E}">
        <p14:creationId xmlns:p14="http://schemas.microsoft.com/office/powerpoint/2010/main" val="237718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2000" dirty="0">
                <a:effectLst/>
                <a:latin typeface="Calibri" panose="020F0502020204030204" pitchFamily="34" charset="0"/>
                <a:ea typeface="Calibri" panose="020F0502020204030204" pitchFamily="34" charset="0"/>
              </a:rPr>
              <a:t>Children learn all of the sounds on this chart. </a:t>
            </a:r>
          </a:p>
          <a:p>
            <a:pPr eaLnBrk="1" hangingPunct="1">
              <a:spcBef>
                <a:spcPct val="0"/>
              </a:spcBef>
            </a:pPr>
            <a:endParaRPr lang="en-US" altLang="ja-JP" sz="1200" dirty="0">
              <a:latin typeface="Arial" pitchFamily="34" charset="0"/>
              <a:cs typeface="Arial" pitchFamily="34" charset="0"/>
            </a:endParaRPr>
          </a:p>
          <a:p>
            <a:pPr eaLnBrk="1" hangingPunct="1">
              <a:spcBef>
                <a:spcPct val="0"/>
              </a:spcBef>
            </a:pPr>
            <a:r>
              <a:rPr lang="en-US" altLang="ja-JP" sz="1200" dirty="0">
                <a:latin typeface="Arial" pitchFamily="34" charset="0"/>
                <a:cs typeface="Arial" pitchFamily="34" charset="0"/>
              </a:rPr>
              <a:t>Once they know all of these sounds, they will be able to read any unfamiliar word.</a:t>
            </a:r>
          </a:p>
          <a:p>
            <a:pPr eaLnBrk="1" hangingPunct="1">
              <a:spcBef>
                <a:spcPct val="0"/>
              </a:spcBef>
            </a:pPr>
            <a:endParaRPr lang="en-US" altLang="ja-JP" sz="1200" dirty="0">
              <a:latin typeface="Arial" pitchFamily="34" charset="0"/>
              <a:cs typeface="Arial" pitchFamily="34" charset="0"/>
            </a:endParaRPr>
          </a:p>
          <a:p>
            <a:pPr eaLnBrk="1" hangingPunct="1">
              <a:spcBef>
                <a:spcPct val="0"/>
              </a:spcBef>
            </a:pPr>
            <a:r>
              <a:rPr lang="en-US" altLang="ja-JP" sz="1200" dirty="0">
                <a:latin typeface="Arial" pitchFamily="34" charset="0"/>
                <a:cs typeface="Arial" pitchFamily="34" charset="0"/>
              </a:rPr>
              <a:t>A copy of this is included in the pack that we will speak about later.</a:t>
            </a:r>
          </a:p>
          <a:p>
            <a:pPr eaLnBrk="1" hangingPunct="1">
              <a:spcBef>
                <a:spcPct val="0"/>
              </a:spcBef>
            </a:pPr>
            <a:endParaRPr lang="en-US" altLang="ja-JP" sz="1200" dirty="0">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1A61AF0-59CC-4D82-B182-5DFC7F9ACF1F}" type="slidenum">
              <a:rPr lang="en-GB" smtClean="0"/>
              <a:pPr>
                <a:defRPr/>
              </a:pPr>
              <a:t>7</a:t>
            </a:fld>
            <a:endParaRPr lang="en-GB"/>
          </a:p>
        </p:txBody>
      </p:sp>
    </p:spTree>
    <p:extLst>
      <p:ext uri="{BB962C8B-B14F-4D97-AF65-F5344CB8AC3E}">
        <p14:creationId xmlns:p14="http://schemas.microsoft.com/office/powerpoint/2010/main" val="3719137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94A20-23CD-5673-3093-D8EB542C3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A021A-0F6C-5534-E945-6E091E1F6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BC32F-4338-225F-41F8-C3F527982588}"/>
              </a:ext>
            </a:extLst>
          </p:cNvPr>
          <p:cNvSpPr>
            <a:spLocks noGrp="1"/>
          </p:cNvSpPr>
          <p:nvPr>
            <p:ph type="body" idx="1"/>
          </p:nvPr>
        </p:nvSpPr>
        <p:spPr/>
        <p:txBody>
          <a:bodyPr/>
          <a:lstStyle/>
          <a:p>
            <a:r>
              <a:rPr lang="en-US" dirty="0"/>
              <a:t>We teach children to words using the routine ‘Special Friends’, ‘Fred Talk’, read the word’.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Children spot the ‘Special Friends’ (two letters that make one sound), Fred talk the word, and then read the whole word.</a:t>
            </a:r>
          </a:p>
          <a:p>
            <a:endParaRPr lang="en-US" dirty="0"/>
          </a:p>
          <a:p>
            <a:r>
              <a:rPr lang="en-US" dirty="0"/>
              <a:t>For example, ‘</a:t>
            </a:r>
            <a:r>
              <a:rPr lang="en-US" dirty="0" err="1"/>
              <a:t>sh</a:t>
            </a:r>
            <a:r>
              <a:rPr lang="en-US" dirty="0"/>
              <a:t>’, </a:t>
            </a:r>
            <a:r>
              <a:rPr lang="en-US" dirty="0" err="1"/>
              <a:t>sh</a:t>
            </a:r>
            <a:r>
              <a:rPr lang="en-US" dirty="0"/>
              <a:t>-</a:t>
            </a:r>
            <a:r>
              <a:rPr lang="en-US" dirty="0" err="1"/>
              <a:t>i</a:t>
            </a:r>
            <a:r>
              <a:rPr lang="en-US" dirty="0"/>
              <a:t>-p, ship.</a:t>
            </a:r>
          </a:p>
        </p:txBody>
      </p:sp>
      <p:sp>
        <p:nvSpPr>
          <p:cNvPr id="4" name="Slide Number Placeholder 3">
            <a:extLst>
              <a:ext uri="{FF2B5EF4-FFF2-40B4-BE49-F238E27FC236}">
                <a16:creationId xmlns:a16="http://schemas.microsoft.com/office/drawing/2014/main" id="{D303CE24-6EB9-86D1-3042-653C031D61C7}"/>
              </a:ext>
            </a:extLst>
          </p:cNvPr>
          <p:cNvSpPr>
            <a:spLocks noGrp="1"/>
          </p:cNvSpPr>
          <p:nvPr>
            <p:ph type="sldNum" sz="quarter" idx="5"/>
          </p:nvPr>
        </p:nvSpPr>
        <p:spPr/>
        <p:txBody>
          <a:bodyPr/>
          <a:lstStyle/>
          <a:p>
            <a:pPr>
              <a:defRPr/>
            </a:pPr>
            <a:fld id="{81A61AF0-59CC-4D82-B182-5DFC7F9ACF1F}" type="slidenum">
              <a:rPr lang="en-GB" smtClean="0"/>
              <a:pPr>
                <a:defRPr/>
              </a:pPr>
              <a:t>8</a:t>
            </a:fld>
            <a:endParaRPr lang="en-GB"/>
          </a:p>
        </p:txBody>
      </p:sp>
    </p:spTree>
    <p:extLst>
      <p:ext uri="{BB962C8B-B14F-4D97-AF65-F5344CB8AC3E}">
        <p14:creationId xmlns:p14="http://schemas.microsoft.com/office/powerpoint/2010/main" val="215030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F8CE-433E-CB6D-67D1-611556A3E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44703-3493-92C2-7037-20813ACF2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CCC2-4CEC-0498-F2D8-38293C89D259}"/>
              </a:ext>
            </a:extLst>
          </p:cNvPr>
          <p:cNvSpPr>
            <a:spLocks noGrp="1"/>
          </p:cNvSpPr>
          <p:nvPr>
            <p:ph type="body" idx="1"/>
          </p:nvPr>
        </p:nvSpPr>
        <p:spPr/>
        <p:txBody>
          <a:bodyPr/>
          <a:lstStyle/>
          <a:p>
            <a:pPr marL="0" indent="0">
              <a:buFont typeface="Arial" panose="020B0604020202020204" pitchFamily="34" charset="0"/>
              <a:buNone/>
            </a:pPr>
            <a:r>
              <a:rPr lang="en-US" dirty="0"/>
              <a:t>Half of the words in the check are real words.</a:t>
            </a:r>
          </a:p>
          <a:p>
            <a:pPr marL="0" indent="0">
              <a:buFont typeface="Arial" panose="020B0604020202020204" pitchFamily="34" charset="0"/>
              <a:buNone/>
            </a:pPr>
            <a:r>
              <a:rPr lang="en-US" dirty="0"/>
              <a:t>Half are nonsense words. </a:t>
            </a:r>
            <a:r>
              <a:rPr lang="en-US" sz="1200" kern="1200" dirty="0">
                <a:solidFill>
                  <a:schemeClr val="tx1"/>
                </a:solidFill>
                <a:effectLst/>
                <a:latin typeface="+mn-lt"/>
                <a:ea typeface="+mn-ea"/>
                <a:cs typeface="+mn-cs"/>
              </a:rPr>
              <a:t>For example, ‘</a:t>
            </a:r>
            <a:r>
              <a:rPr lang="en-US" sz="1200" kern="1200" dirty="0" err="1">
                <a:solidFill>
                  <a:schemeClr val="tx1"/>
                </a:solidFill>
                <a:effectLst/>
                <a:latin typeface="+mn-lt"/>
                <a:ea typeface="+mn-ea"/>
                <a:cs typeface="+mn-cs"/>
              </a:rPr>
              <a:t>sheb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glight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teb</a:t>
            </a:r>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There is a picture of an alien next to each word to remind the children that it isn’t a real word.</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Nonsense words are used to assess children’s reading.</a:t>
            </a:r>
          </a:p>
          <a:p>
            <a:r>
              <a:rPr lang="en-US" sz="1200" kern="1200" dirty="0">
                <a:solidFill>
                  <a:schemeClr val="tx1"/>
                </a:solidFill>
                <a:effectLst/>
                <a:latin typeface="+mn-lt"/>
                <a:ea typeface="+mn-ea"/>
                <a:cs typeface="+mn-cs"/>
              </a:rPr>
              <a:t>They check that children will be able to read sounds the sounds they know in unfamiliar words.</a:t>
            </a:r>
          </a:p>
          <a:p>
            <a:r>
              <a:rPr lang="en-US" sz="1200" kern="1200" dirty="0">
                <a:solidFill>
                  <a:schemeClr val="tx1"/>
                </a:solidFill>
                <a:effectLst/>
                <a:latin typeface="+mn-lt"/>
                <a:ea typeface="+mn-ea"/>
                <a:cs typeface="+mn-cs"/>
              </a:rPr>
              <a:t>They read these words using the same routine as real words – ‘Special Friends, Fred Talk.’</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Children who can read nonsense words will, very soon, be able to read any new word – for example – gargantuan, flailing, raucous, anticipation;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Reading new words increases children’s vocabulary </a:t>
            </a:r>
            <a:r>
              <a:rPr lang="en-US" sz="1200" b="0" kern="1200" dirty="0">
                <a:solidFill>
                  <a:schemeClr val="tx1"/>
                </a:solidFill>
                <a:effectLst/>
                <a:latin typeface="+mn-lt"/>
                <a:ea typeface="+mn-ea"/>
                <a:cs typeface="+mn-cs"/>
              </a:rPr>
              <a:t>rapidly.</a:t>
            </a:r>
            <a:endParaRPr lang="en-GB"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0401C151-C5A4-7E18-92E1-86E1EAB7BEA7}"/>
              </a:ext>
            </a:extLst>
          </p:cNvPr>
          <p:cNvSpPr>
            <a:spLocks noGrp="1"/>
          </p:cNvSpPr>
          <p:nvPr>
            <p:ph type="sldNum" sz="quarter" idx="5"/>
          </p:nvPr>
        </p:nvSpPr>
        <p:spPr/>
        <p:txBody>
          <a:bodyPr/>
          <a:lstStyle/>
          <a:p>
            <a:pPr>
              <a:defRPr/>
            </a:pPr>
            <a:fld id="{81A61AF0-59CC-4D82-B182-5DFC7F9ACF1F}" type="slidenum">
              <a:rPr lang="en-GB" smtClean="0"/>
              <a:pPr>
                <a:defRPr/>
              </a:pPr>
              <a:t>9</a:t>
            </a:fld>
            <a:endParaRPr lang="en-GB"/>
          </a:p>
        </p:txBody>
      </p:sp>
    </p:spTree>
    <p:extLst>
      <p:ext uri="{BB962C8B-B14F-4D97-AF65-F5344CB8AC3E}">
        <p14:creationId xmlns:p14="http://schemas.microsoft.com/office/powerpoint/2010/main" val="365131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21" name="Picture 20" descr="A person holding a letter&#10;&#10;AI-generated content may be incorrect.">
            <a:extLst>
              <a:ext uri="{FF2B5EF4-FFF2-40B4-BE49-F238E27FC236}">
                <a16:creationId xmlns:a16="http://schemas.microsoft.com/office/drawing/2014/main" id="{01CFD5FE-E63B-DD86-64E5-5C2759F31E9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6114" r="10987"/>
          <a:stretch>
            <a:fillRect/>
          </a:stretch>
        </p:blipFill>
        <p:spPr>
          <a:xfrm>
            <a:off x="0" y="908543"/>
            <a:ext cx="6500191" cy="5939696"/>
          </a:xfrm>
          <a:prstGeom prst="rect">
            <a:avLst/>
          </a:prstGeom>
        </p:spPr>
      </p:pic>
      <p:sp>
        <p:nvSpPr>
          <p:cNvPr id="7" name="Rectangle 6">
            <a:extLst>
              <a:ext uri="{FF2B5EF4-FFF2-40B4-BE49-F238E27FC236}">
                <a16:creationId xmlns:a16="http://schemas.microsoft.com/office/drawing/2014/main" id="{A86BDE8C-434A-D64C-DADD-17A53A072005}"/>
              </a:ext>
            </a:extLst>
          </p:cNvPr>
          <p:cNvSpPr/>
          <p:nvPr userDrawn="1"/>
        </p:nvSpPr>
        <p:spPr>
          <a:xfrm>
            <a:off x="0" y="0"/>
            <a:ext cx="9144000" cy="926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rectangle with yellow and green text&#10;&#10;Description automatically generated">
            <a:extLst>
              <a:ext uri="{FF2B5EF4-FFF2-40B4-BE49-F238E27FC236}">
                <a16:creationId xmlns:a16="http://schemas.microsoft.com/office/drawing/2014/main" id="{36C95502-6C3D-78E6-F4FB-C17A52FBAA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5921" y="10160"/>
            <a:ext cx="2397759" cy="852760"/>
          </a:xfrm>
          <a:prstGeom prst="rect">
            <a:avLst/>
          </a:prstGeom>
        </p:spPr>
      </p:pic>
      <p:pic>
        <p:nvPicPr>
          <p:cNvPr id="3" name="Picture 2" descr="A black and yellow logo&#10;&#10;Description automatically generated">
            <a:extLst>
              <a:ext uri="{FF2B5EF4-FFF2-40B4-BE49-F238E27FC236}">
                <a16:creationId xmlns:a16="http://schemas.microsoft.com/office/drawing/2014/main" id="{533DAECD-B690-D638-6272-21DBF9CB53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354" y="104819"/>
            <a:ext cx="1864401" cy="689779"/>
          </a:xfrm>
          <a:prstGeom prst="rect">
            <a:avLst/>
          </a:prstGeom>
        </p:spPr>
      </p:pic>
      <p:sp>
        <p:nvSpPr>
          <p:cNvPr id="8" name="Rectangle 7">
            <a:extLst>
              <a:ext uri="{FF2B5EF4-FFF2-40B4-BE49-F238E27FC236}">
                <a16:creationId xmlns:a16="http://schemas.microsoft.com/office/drawing/2014/main" id="{CB1C0A69-03C6-A42C-2BD0-DDB5E4F1BA23}"/>
              </a:ext>
            </a:extLst>
          </p:cNvPr>
          <p:cNvSpPr/>
          <p:nvPr userDrawn="1"/>
        </p:nvSpPr>
        <p:spPr>
          <a:xfrm>
            <a:off x="6289040" y="928861"/>
            <a:ext cx="2854960" cy="5950286"/>
          </a:xfrm>
          <a:prstGeom prst="rect">
            <a:avLst/>
          </a:prstGeom>
          <a:solidFill>
            <a:srgbClr val="FFD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E239198A-A780-B7E6-9F76-709E43752013}"/>
              </a:ext>
            </a:extLst>
          </p:cNvPr>
          <p:cNvSpPr/>
          <p:nvPr userDrawn="1"/>
        </p:nvSpPr>
        <p:spPr>
          <a:xfrm>
            <a:off x="4195482" y="918702"/>
            <a:ext cx="3063829" cy="5950286"/>
          </a:xfrm>
          <a:prstGeom prst="parallelogram">
            <a:avLst/>
          </a:prstGeom>
          <a:solidFill>
            <a:srgbClr val="FFD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D82F"/>
              </a:solidFill>
            </a:endParaRPr>
          </a:p>
        </p:txBody>
      </p:sp>
      <p:sp>
        <p:nvSpPr>
          <p:cNvPr id="2" name="TextBox 1">
            <a:extLst>
              <a:ext uri="{FF2B5EF4-FFF2-40B4-BE49-F238E27FC236}">
                <a16:creationId xmlns:a16="http://schemas.microsoft.com/office/drawing/2014/main" id="{F853C318-0939-ADBC-009E-12659AC62E02}"/>
              </a:ext>
            </a:extLst>
          </p:cNvPr>
          <p:cNvSpPr txBox="1"/>
          <p:nvPr userDrawn="1"/>
        </p:nvSpPr>
        <p:spPr>
          <a:xfrm>
            <a:off x="3052482" y="3333980"/>
            <a:ext cx="497541" cy="461665"/>
          </a:xfrm>
          <a:prstGeom prst="rect">
            <a:avLst/>
          </a:prstGeom>
          <a:solidFill>
            <a:srgbClr val="E6E3DF"/>
          </a:solidFill>
        </p:spPr>
        <p:txBody>
          <a:bodyPr wrap="square" rtlCol="0">
            <a:spAutoFit/>
          </a:bodyPr>
          <a:lstStyle/>
          <a:p>
            <a:r>
              <a:rPr lang="en-US" sz="2400" dirty="0">
                <a:latin typeface="Sassoon Infant Std" panose="020B0503020103030203" pitchFamily="34" charset="0"/>
              </a:rPr>
              <a:t>ea</a:t>
            </a:r>
          </a:p>
        </p:txBody>
      </p:sp>
    </p:spTree>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C44A-1145-1ED8-001E-41A2DBBFC492}"/>
              </a:ext>
            </a:extLst>
          </p:cNvPr>
          <p:cNvSpPr>
            <a:spLocks noGrp="1"/>
          </p:cNvSpPr>
          <p:nvPr>
            <p:ph type="title"/>
          </p:nvPr>
        </p:nvSpPr>
        <p:spPr>
          <a:xfrm>
            <a:off x="612036" y="748683"/>
            <a:ext cx="6036845" cy="1198981"/>
          </a:xfrm>
          <a:prstGeom prst="rect">
            <a:avLst/>
          </a:prstGeom>
        </p:spPr>
        <p:txBody>
          <a:bodyPr/>
          <a:lstStyle>
            <a:lvl1pPr>
              <a:defRPr sz="3500">
                <a:solidFill>
                  <a:srgbClr val="424242"/>
                </a:solidFill>
                <a:latin typeface="Calibri" panose="020F0502020204030204" pitchFamily="34" charset="0"/>
                <a:cs typeface="Calibri" panose="020F0502020204030204" pitchFamily="34" charset="0"/>
              </a:defRPr>
            </a:lvl1pPr>
          </a:lstStyle>
          <a:p>
            <a:r>
              <a:rPr lang="en-GB"/>
              <a:t>Click to edit Master title style</a:t>
            </a:r>
            <a:endParaRPr lang="en-US"/>
          </a:p>
        </p:txBody>
      </p:sp>
      <p:pic>
        <p:nvPicPr>
          <p:cNvPr id="4" name="Picture 3" descr="A blue and yellow sign&#10;&#10;Description automatically generated">
            <a:extLst>
              <a:ext uri="{FF2B5EF4-FFF2-40B4-BE49-F238E27FC236}">
                <a16:creationId xmlns:a16="http://schemas.microsoft.com/office/drawing/2014/main" id="{38387C92-35CE-5C7F-5931-1D8C8294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6750" y="6139094"/>
            <a:ext cx="2177250" cy="586183"/>
          </a:xfrm>
          <a:prstGeom prst="rect">
            <a:avLst/>
          </a:prstGeom>
        </p:spPr>
      </p:pic>
      <p:sp>
        <p:nvSpPr>
          <p:cNvPr id="8" name="Text Placeholder 7">
            <a:extLst>
              <a:ext uri="{FF2B5EF4-FFF2-40B4-BE49-F238E27FC236}">
                <a16:creationId xmlns:a16="http://schemas.microsoft.com/office/drawing/2014/main" id="{9B4F2D68-4F60-FA08-93C8-AA9F46AFAE39}"/>
              </a:ext>
            </a:extLst>
          </p:cNvPr>
          <p:cNvSpPr>
            <a:spLocks noGrp="1"/>
          </p:cNvSpPr>
          <p:nvPr>
            <p:ph type="body" sz="quarter" idx="10"/>
          </p:nvPr>
        </p:nvSpPr>
        <p:spPr>
          <a:xfrm>
            <a:off x="612036" y="1978721"/>
            <a:ext cx="7919927" cy="3720330"/>
          </a:xfrm>
          <a:prstGeom prst="rect">
            <a:avLst/>
          </a:prstGeom>
        </p:spPr>
        <p:txBody>
          <a:bodyPr/>
          <a:lstStyle>
            <a:lvl1pPr>
              <a:defRPr sz="3000">
                <a:solidFill>
                  <a:srgbClr val="424242"/>
                </a:solidFill>
                <a:latin typeface="Calibri" panose="020F0502020204030204" pitchFamily="34" charset="0"/>
                <a:cs typeface="Calibri" panose="020F05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252616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pic>
        <p:nvPicPr>
          <p:cNvPr id="3" name="Picture 2" descr="A group of colorful quotation marks&#10;&#10;Description automatically generated">
            <a:extLst>
              <a:ext uri="{FF2B5EF4-FFF2-40B4-BE49-F238E27FC236}">
                <a16:creationId xmlns:a16="http://schemas.microsoft.com/office/drawing/2014/main" id="{9F85A0C9-C2FB-31D4-66B3-B2AF7BF291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8992" r="45617" b="46046"/>
          <a:stretch/>
        </p:blipFill>
        <p:spPr>
          <a:xfrm>
            <a:off x="6175753" y="241302"/>
            <a:ext cx="2638637" cy="1711842"/>
          </a:xfrm>
          <a:prstGeom prst="rect">
            <a:avLst/>
          </a:prstGeom>
        </p:spPr>
      </p:pic>
      <p:sp>
        <p:nvSpPr>
          <p:cNvPr id="5" name="Text Placeholder 4">
            <a:extLst>
              <a:ext uri="{FF2B5EF4-FFF2-40B4-BE49-F238E27FC236}">
                <a16:creationId xmlns:a16="http://schemas.microsoft.com/office/drawing/2014/main" id="{9322085E-F0CA-30C6-5E89-07AC7FC8738F}"/>
              </a:ext>
            </a:extLst>
          </p:cNvPr>
          <p:cNvSpPr>
            <a:spLocks noGrp="1"/>
          </p:cNvSpPr>
          <p:nvPr>
            <p:ph type="body" sz="quarter" idx="10"/>
          </p:nvPr>
        </p:nvSpPr>
        <p:spPr>
          <a:xfrm>
            <a:off x="871870" y="2169042"/>
            <a:ext cx="6529055" cy="3338624"/>
          </a:xfrm>
          <a:prstGeom prst="rect">
            <a:avLst/>
          </a:prstGeom>
        </p:spPr>
        <p:txBody>
          <a:bodyPr/>
          <a:lstStyle>
            <a:lvl1pPr>
              <a:defRPr sz="3000">
                <a:solidFill>
                  <a:srgbClr val="424242"/>
                </a:solidFill>
                <a:latin typeface="Calibri" panose="020F0502020204030204" pitchFamily="34" charset="0"/>
                <a:cs typeface="Calibri" panose="020F0502020204030204" pitchFamily="34" charset="0"/>
              </a:defRPr>
            </a:lvl1pPr>
          </a:lstStyle>
          <a:p>
            <a:pPr lvl="0"/>
            <a:r>
              <a:rPr lang="en-GB"/>
              <a:t>Click to edit Master text styles</a:t>
            </a:r>
          </a:p>
        </p:txBody>
      </p:sp>
      <p:sp>
        <p:nvSpPr>
          <p:cNvPr id="7" name="Text Placeholder 6">
            <a:extLst>
              <a:ext uri="{FF2B5EF4-FFF2-40B4-BE49-F238E27FC236}">
                <a16:creationId xmlns:a16="http://schemas.microsoft.com/office/drawing/2014/main" id="{BD54EEE9-936B-AAB0-4630-ABC3177C86C8}"/>
              </a:ext>
            </a:extLst>
          </p:cNvPr>
          <p:cNvSpPr>
            <a:spLocks noGrp="1"/>
          </p:cNvSpPr>
          <p:nvPr>
            <p:ph type="body" sz="quarter" idx="11"/>
          </p:nvPr>
        </p:nvSpPr>
        <p:spPr>
          <a:xfrm>
            <a:off x="871538" y="5507038"/>
            <a:ext cx="4146550" cy="830262"/>
          </a:xfrm>
          <a:prstGeom prst="rect">
            <a:avLst/>
          </a:prstGeom>
        </p:spPr>
        <p:txBody>
          <a:bodyPr/>
          <a:lstStyle>
            <a:lvl1pPr>
              <a:defRPr sz="1600" i="1">
                <a:solidFill>
                  <a:srgbClr val="424242"/>
                </a:solidFill>
                <a:latin typeface="Calibri" panose="020F0502020204030204" pitchFamily="34" charset="0"/>
                <a:cs typeface="Calibri" panose="020F05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201165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slide 1">
    <p:bg>
      <p:bgPr>
        <a:solidFill>
          <a:srgbClr val="DBEEEF"/>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C39C58E-29D8-46F4-D5E8-CD31F268E566}"/>
              </a:ext>
            </a:extLst>
          </p:cNvPr>
          <p:cNvSpPr>
            <a:spLocks noGrp="1"/>
          </p:cNvSpPr>
          <p:nvPr>
            <p:ph type="body" sz="quarter" idx="10"/>
          </p:nvPr>
        </p:nvSpPr>
        <p:spPr>
          <a:xfrm>
            <a:off x="1307472" y="1759688"/>
            <a:ext cx="6529055" cy="3338624"/>
          </a:xfrm>
          <a:prstGeom prst="rect">
            <a:avLst/>
          </a:prstGeom>
        </p:spPr>
        <p:txBody>
          <a:bodyPr/>
          <a:lstStyle>
            <a:lvl1pPr algn="ctr">
              <a:defRPr sz="6000" b="1">
                <a:solidFill>
                  <a:srgbClr val="0C3B5A"/>
                </a:solidFill>
                <a:latin typeface="Calibri" panose="020F0502020204030204" pitchFamily="34" charset="0"/>
                <a:cs typeface="Calibri" panose="020F05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151260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2989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4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slid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4F2D68-4F60-FA08-93C8-AA9F46AFAE39}"/>
              </a:ext>
            </a:extLst>
          </p:cNvPr>
          <p:cNvSpPr>
            <a:spLocks noGrp="1"/>
          </p:cNvSpPr>
          <p:nvPr>
            <p:ph type="body" sz="quarter" idx="10"/>
          </p:nvPr>
        </p:nvSpPr>
        <p:spPr>
          <a:xfrm>
            <a:off x="612036" y="1568835"/>
            <a:ext cx="7919927" cy="3720330"/>
          </a:xfrm>
          <a:prstGeom prst="rect">
            <a:avLst/>
          </a:prstGeom>
        </p:spPr>
        <p:txBody>
          <a:bodyPr/>
          <a:lstStyle>
            <a:lvl1pPr>
              <a:defRPr sz="3000">
                <a:solidFill>
                  <a:srgbClr val="424242"/>
                </a:solidFill>
                <a:latin typeface="Calibri" panose="020F0502020204030204" pitchFamily="34" charset="0"/>
                <a:cs typeface="Calibri" panose="020F0502020204030204" pitchFamily="34" charset="0"/>
              </a:defRPr>
            </a:lvl1pPr>
          </a:lstStyle>
          <a:p>
            <a:pPr lvl="0"/>
            <a:r>
              <a:rPr lang="en-GB"/>
              <a:t>Click to edit Master text styles</a:t>
            </a:r>
          </a:p>
        </p:txBody>
      </p:sp>
      <p:pic>
        <p:nvPicPr>
          <p:cNvPr id="7" name="Picture 6" descr="A blue rectangle with yellow and green text&#10;&#10;Description automatically generated">
            <a:extLst>
              <a:ext uri="{FF2B5EF4-FFF2-40B4-BE49-F238E27FC236}">
                <a16:creationId xmlns:a16="http://schemas.microsoft.com/office/drawing/2014/main" id="{E74C2C0F-EB2E-3D96-8800-58794DC49F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5921" y="10160"/>
            <a:ext cx="2397759" cy="852760"/>
          </a:xfrm>
          <a:prstGeom prst="rect">
            <a:avLst/>
          </a:prstGeom>
        </p:spPr>
      </p:pic>
      <p:pic>
        <p:nvPicPr>
          <p:cNvPr id="10" name="Picture 9">
            <a:extLst>
              <a:ext uri="{FF2B5EF4-FFF2-40B4-BE49-F238E27FC236}">
                <a16:creationId xmlns:a16="http://schemas.microsoft.com/office/drawing/2014/main" id="{6E5F9FAE-6B64-97A1-38B0-BCAEB1F6FE8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77618" y="135437"/>
            <a:ext cx="2040462" cy="754915"/>
          </a:xfrm>
          <a:prstGeom prst="rect">
            <a:avLst/>
          </a:prstGeom>
        </p:spPr>
      </p:pic>
    </p:spTree>
    <p:extLst>
      <p:ext uri="{BB962C8B-B14F-4D97-AF65-F5344CB8AC3E}">
        <p14:creationId xmlns:p14="http://schemas.microsoft.com/office/powerpoint/2010/main" val="172834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58CD4-10A5-FD10-1599-F4A0BCA5E5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182" r="22182"/>
          <a:stretch/>
        </p:blipFill>
        <p:spPr>
          <a:xfrm>
            <a:off x="0" y="899417"/>
            <a:ext cx="4988560" cy="5968743"/>
          </a:xfrm>
          <a:prstGeom prst="rect">
            <a:avLst/>
          </a:prstGeom>
        </p:spPr>
      </p:pic>
      <p:sp>
        <p:nvSpPr>
          <p:cNvPr id="6" name="Parallelogram 5">
            <a:extLst>
              <a:ext uri="{FF2B5EF4-FFF2-40B4-BE49-F238E27FC236}">
                <a16:creationId xmlns:a16="http://schemas.microsoft.com/office/drawing/2014/main" id="{E239198A-A780-B7E6-9F76-709E43752013}"/>
              </a:ext>
            </a:extLst>
          </p:cNvPr>
          <p:cNvSpPr/>
          <p:nvPr userDrawn="1"/>
        </p:nvSpPr>
        <p:spPr>
          <a:xfrm>
            <a:off x="4226544" y="918701"/>
            <a:ext cx="3032767" cy="5951827"/>
          </a:xfrm>
          <a:prstGeom prst="parallelogram">
            <a:avLst/>
          </a:prstGeom>
          <a:solidFill>
            <a:srgbClr val="FFD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D82F"/>
              </a:solidFill>
            </a:endParaRPr>
          </a:p>
        </p:txBody>
      </p:sp>
      <p:sp>
        <p:nvSpPr>
          <p:cNvPr id="8" name="Rectangle 7">
            <a:extLst>
              <a:ext uri="{FF2B5EF4-FFF2-40B4-BE49-F238E27FC236}">
                <a16:creationId xmlns:a16="http://schemas.microsoft.com/office/drawing/2014/main" id="{CB1C0A69-03C6-A42C-2BD0-DDB5E4F1BA23}"/>
              </a:ext>
            </a:extLst>
          </p:cNvPr>
          <p:cNvSpPr/>
          <p:nvPr userDrawn="1"/>
        </p:nvSpPr>
        <p:spPr>
          <a:xfrm>
            <a:off x="6289040" y="928861"/>
            <a:ext cx="2854960" cy="5939299"/>
          </a:xfrm>
          <a:prstGeom prst="rect">
            <a:avLst/>
          </a:prstGeom>
          <a:solidFill>
            <a:srgbClr val="FFD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6BDE8C-434A-D64C-DADD-17A53A072005}"/>
              </a:ext>
            </a:extLst>
          </p:cNvPr>
          <p:cNvSpPr/>
          <p:nvPr userDrawn="1"/>
        </p:nvSpPr>
        <p:spPr>
          <a:xfrm>
            <a:off x="0" y="0"/>
            <a:ext cx="9144000" cy="926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rectangle with yellow and green text&#10;&#10;Description automatically generated">
            <a:extLst>
              <a:ext uri="{FF2B5EF4-FFF2-40B4-BE49-F238E27FC236}">
                <a16:creationId xmlns:a16="http://schemas.microsoft.com/office/drawing/2014/main" id="{36C95502-6C3D-78E6-F4FB-C17A52FBAA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5921" y="10160"/>
            <a:ext cx="2397759" cy="852760"/>
          </a:xfrm>
          <a:prstGeom prst="rect">
            <a:avLst/>
          </a:prstGeom>
        </p:spPr>
      </p:pic>
      <p:pic>
        <p:nvPicPr>
          <p:cNvPr id="3" name="Picture 2" descr="A black and yellow logo&#10;&#10;Description automatically generated">
            <a:extLst>
              <a:ext uri="{FF2B5EF4-FFF2-40B4-BE49-F238E27FC236}">
                <a16:creationId xmlns:a16="http://schemas.microsoft.com/office/drawing/2014/main" id="{533DAECD-B690-D638-6272-21DBF9CB53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354" y="104819"/>
            <a:ext cx="1864401" cy="689779"/>
          </a:xfrm>
          <a:prstGeom prst="rect">
            <a:avLst/>
          </a:prstGeom>
        </p:spPr>
      </p:pic>
    </p:spTree>
    <p:extLst>
      <p:ext uri="{BB962C8B-B14F-4D97-AF65-F5344CB8AC3E}">
        <p14:creationId xmlns:p14="http://schemas.microsoft.com/office/powerpoint/2010/main" val="3898852145"/>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58CD4-10A5-FD10-1599-F4A0BCA5E5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9153" r="14215"/>
          <a:stretch/>
        </p:blipFill>
        <p:spPr>
          <a:xfrm>
            <a:off x="-1111" y="918701"/>
            <a:ext cx="5071729" cy="5951827"/>
          </a:xfrm>
          <a:prstGeom prst="rect">
            <a:avLst/>
          </a:prstGeom>
        </p:spPr>
      </p:pic>
      <p:sp>
        <p:nvSpPr>
          <p:cNvPr id="6" name="Parallelogram 5">
            <a:extLst>
              <a:ext uri="{FF2B5EF4-FFF2-40B4-BE49-F238E27FC236}">
                <a16:creationId xmlns:a16="http://schemas.microsoft.com/office/drawing/2014/main" id="{E239198A-A780-B7E6-9F76-709E43752013}"/>
              </a:ext>
            </a:extLst>
          </p:cNvPr>
          <p:cNvSpPr/>
          <p:nvPr userDrawn="1"/>
        </p:nvSpPr>
        <p:spPr>
          <a:xfrm>
            <a:off x="4226544" y="918701"/>
            <a:ext cx="3032767" cy="5951827"/>
          </a:xfrm>
          <a:prstGeom prst="parallelogram">
            <a:avLst/>
          </a:prstGeom>
          <a:solidFill>
            <a:srgbClr val="FFD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D82F"/>
              </a:solidFill>
            </a:endParaRPr>
          </a:p>
        </p:txBody>
      </p:sp>
      <p:sp>
        <p:nvSpPr>
          <p:cNvPr id="8" name="Rectangle 7">
            <a:extLst>
              <a:ext uri="{FF2B5EF4-FFF2-40B4-BE49-F238E27FC236}">
                <a16:creationId xmlns:a16="http://schemas.microsoft.com/office/drawing/2014/main" id="{CB1C0A69-03C6-A42C-2BD0-DDB5E4F1BA23}"/>
              </a:ext>
            </a:extLst>
          </p:cNvPr>
          <p:cNvSpPr/>
          <p:nvPr userDrawn="1"/>
        </p:nvSpPr>
        <p:spPr>
          <a:xfrm>
            <a:off x="6289040" y="928861"/>
            <a:ext cx="2854960" cy="5939299"/>
          </a:xfrm>
          <a:prstGeom prst="rect">
            <a:avLst/>
          </a:prstGeom>
          <a:solidFill>
            <a:srgbClr val="FFD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6BDE8C-434A-D64C-DADD-17A53A072005}"/>
              </a:ext>
            </a:extLst>
          </p:cNvPr>
          <p:cNvSpPr/>
          <p:nvPr userDrawn="1"/>
        </p:nvSpPr>
        <p:spPr>
          <a:xfrm>
            <a:off x="0" y="0"/>
            <a:ext cx="9144000" cy="926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rectangle with yellow and green text&#10;&#10;Description automatically generated">
            <a:extLst>
              <a:ext uri="{FF2B5EF4-FFF2-40B4-BE49-F238E27FC236}">
                <a16:creationId xmlns:a16="http://schemas.microsoft.com/office/drawing/2014/main" id="{36C95502-6C3D-78E6-F4FB-C17A52FBAA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5921" y="10160"/>
            <a:ext cx="2397759" cy="852760"/>
          </a:xfrm>
          <a:prstGeom prst="rect">
            <a:avLst/>
          </a:prstGeom>
        </p:spPr>
      </p:pic>
      <p:pic>
        <p:nvPicPr>
          <p:cNvPr id="3" name="Picture 2" descr="A black and yellow logo&#10;&#10;Description automatically generated">
            <a:extLst>
              <a:ext uri="{FF2B5EF4-FFF2-40B4-BE49-F238E27FC236}">
                <a16:creationId xmlns:a16="http://schemas.microsoft.com/office/drawing/2014/main" id="{533DAECD-B690-D638-6272-21DBF9CB53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354" y="104819"/>
            <a:ext cx="1864401" cy="689779"/>
          </a:xfrm>
          <a:prstGeom prst="rect">
            <a:avLst/>
          </a:prstGeom>
        </p:spPr>
      </p:pic>
    </p:spTree>
    <p:extLst>
      <p:ext uri="{BB962C8B-B14F-4D97-AF65-F5344CB8AC3E}">
        <p14:creationId xmlns:p14="http://schemas.microsoft.com/office/powerpoint/2010/main" val="3235473507"/>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F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866531"/>
      </p:ext>
    </p:extLst>
  </p:cSld>
  <p:clrMap bg1="lt1" tx1="dk1" bg2="lt2" tx2="dk2" accent1="accent1" accent2="accent2" accent3="accent3" accent4="accent4" accent5="accent5" accent6="accent6" hlink="hlink" folHlink="folHlink"/>
  <p:sldLayoutIdLst>
    <p:sldLayoutId id="2147483737" r:id="rId1"/>
    <p:sldLayoutId id="2147483747" r:id="rId2"/>
    <p:sldLayoutId id="2147483744" r:id="rId3"/>
    <p:sldLayoutId id="2147483758" r:id="rId4"/>
    <p:sldLayoutId id="2147483756" r:id="rId5"/>
    <p:sldLayoutId id="2147483759" r:id="rId6"/>
    <p:sldLayoutId id="2147483760" r:id="rId7"/>
    <p:sldLayoutId id="2147483761" r:id="rId8"/>
  </p:sldLayoutIdLst>
  <p:hf sldNum="0" hdr="0"/>
  <p:txStyles>
    <p:title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ruthmiskin.com/parentsandcarers/" TargetMode="External"/><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oxfordowl.co.uk/Reading/" TargetMode="External"/><Relationship Id="rId4" Type="http://schemas.openxmlformats.org/officeDocument/2006/relationships/hyperlink" Target="https://www.facebook.com/miskin.edu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727BB2E-EB13-B53C-8E91-C21FA7EF484B}"/>
              </a:ext>
            </a:extLst>
          </p:cNvPr>
          <p:cNvSpPr txBox="1">
            <a:spLocks/>
          </p:cNvSpPr>
          <p:nvPr/>
        </p:nvSpPr>
        <p:spPr>
          <a:xfrm>
            <a:off x="4835822" y="2973206"/>
            <a:ext cx="4181003" cy="3199960"/>
          </a:xfrm>
          <a:prstGeom prst="rect">
            <a:avLst/>
          </a:prstGeom>
        </p:spPr>
        <p:txBody>
          <a:bodyPr lIns="0" tIns="0" rIns="0" bIns="0" anchor="t"/>
          <a:lst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ts val="0"/>
              </a:spcBef>
            </a:pPr>
            <a:r>
              <a:rPr lang="en-GB" sz="4800" b="1" dirty="0">
                <a:solidFill>
                  <a:srgbClr val="0C3B5A"/>
                </a:solidFill>
                <a:ea typeface="Calibri"/>
                <a:cs typeface="Calibri"/>
              </a:rPr>
              <a:t>Partnership with Families: Phonics </a:t>
            </a:r>
            <a:r>
              <a:rPr lang="en-GB" sz="4800" b="1" dirty="0">
                <a:solidFill>
                  <a:srgbClr val="0C3B5A"/>
                </a:solidFill>
                <a:latin typeface="Calibri"/>
                <a:ea typeface="Calibri"/>
                <a:cs typeface="Calibri"/>
              </a:rPr>
              <a:t>Screening Check</a:t>
            </a:r>
            <a:endParaRPr lang="en-GB" sz="4800" b="1" dirty="0">
              <a:solidFill>
                <a:schemeClr val="tx1"/>
              </a:solidFill>
              <a:latin typeface="Calibri"/>
              <a:ea typeface="Calibri"/>
              <a:cs typeface="Calibri"/>
            </a:endParaRPr>
          </a:p>
        </p:txBody>
      </p:sp>
    </p:spTree>
    <p:extLst>
      <p:ext uri="{BB962C8B-B14F-4D97-AF65-F5344CB8AC3E}">
        <p14:creationId xmlns:p14="http://schemas.microsoft.com/office/powerpoint/2010/main" val="35439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6D826-67CB-52B6-9707-77226D3DA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B1770-2CB9-10BD-7721-73EFFBCFE3D6}"/>
              </a:ext>
            </a:extLst>
          </p:cNvPr>
          <p:cNvSpPr>
            <a:spLocks noGrp="1"/>
          </p:cNvSpPr>
          <p:nvPr>
            <p:ph type="title"/>
          </p:nvPr>
        </p:nvSpPr>
        <p:spPr/>
        <p:txBody>
          <a:bodyPr/>
          <a:lstStyle/>
          <a:p>
            <a:r>
              <a:rPr lang="en-US" dirty="0"/>
              <a:t>Teach every child to read</a:t>
            </a:r>
          </a:p>
        </p:txBody>
      </p:sp>
      <p:sp>
        <p:nvSpPr>
          <p:cNvPr id="3" name="Text Placeholder 2">
            <a:extLst>
              <a:ext uri="{FF2B5EF4-FFF2-40B4-BE49-F238E27FC236}">
                <a16:creationId xmlns:a16="http://schemas.microsoft.com/office/drawing/2014/main" id="{5EE42CEB-19BD-0EB8-B10B-E4E9E2B47054}"/>
              </a:ext>
            </a:extLst>
          </p:cNvPr>
          <p:cNvSpPr>
            <a:spLocks noGrp="1"/>
          </p:cNvSpPr>
          <p:nvPr>
            <p:ph type="body" sz="quarter" idx="10"/>
          </p:nvPr>
        </p:nvSpPr>
        <p:spPr/>
        <p:txBody>
          <a:bodyPr/>
          <a:lstStyle/>
          <a:p>
            <a:endParaRPr lang="en-US"/>
          </a:p>
        </p:txBody>
      </p:sp>
      <p:pic>
        <p:nvPicPr>
          <p:cNvPr id="7" name="Picture 6" descr="A person and a child sitting at a table&#10;&#10;Description automatically generated with low confidence">
            <a:extLst>
              <a:ext uri="{FF2B5EF4-FFF2-40B4-BE49-F238E27FC236}">
                <a16:creationId xmlns:a16="http://schemas.microsoft.com/office/drawing/2014/main" id="{8624BC68-064B-3236-6B8E-35A7C3535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22821"/>
            <a:ext cx="9144000" cy="5135179"/>
          </a:xfrm>
          <a:prstGeom prst="rect">
            <a:avLst/>
          </a:prstGeom>
        </p:spPr>
      </p:pic>
    </p:spTree>
    <p:extLst>
      <p:ext uri="{BB962C8B-B14F-4D97-AF65-F5344CB8AC3E}">
        <p14:creationId xmlns:p14="http://schemas.microsoft.com/office/powerpoint/2010/main" val="245908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CFA8-2CEE-37AF-1460-B88D48A73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26611-CC4B-B44B-E0C0-566DCA0FD395}"/>
              </a:ext>
            </a:extLst>
          </p:cNvPr>
          <p:cNvSpPr>
            <a:spLocks noGrp="1"/>
          </p:cNvSpPr>
          <p:nvPr>
            <p:ph type="title"/>
          </p:nvPr>
        </p:nvSpPr>
        <p:spPr/>
        <p:txBody>
          <a:bodyPr/>
          <a:lstStyle/>
          <a:p>
            <a:r>
              <a:rPr lang="en-US" dirty="0"/>
              <a:t>Virtual Classroom films</a:t>
            </a:r>
          </a:p>
        </p:txBody>
      </p:sp>
      <p:pic>
        <p:nvPicPr>
          <p:cNvPr id="6" name="Picture 5">
            <a:extLst>
              <a:ext uri="{FF2B5EF4-FFF2-40B4-BE49-F238E27FC236}">
                <a16:creationId xmlns:a16="http://schemas.microsoft.com/office/drawing/2014/main" id="{A8D88603-6FBB-28B1-8CBC-AA07965AE72E}"/>
              </a:ext>
            </a:extLst>
          </p:cNvPr>
          <p:cNvPicPr>
            <a:picLocks noChangeAspect="1"/>
          </p:cNvPicPr>
          <p:nvPr/>
        </p:nvPicPr>
        <p:blipFill>
          <a:blip r:embed="rId3"/>
          <a:stretch>
            <a:fillRect/>
          </a:stretch>
        </p:blipFill>
        <p:spPr>
          <a:xfrm>
            <a:off x="113991" y="1665140"/>
            <a:ext cx="3455299" cy="4912533"/>
          </a:xfrm>
          <a:prstGeom prst="rect">
            <a:avLst/>
          </a:prstGeom>
        </p:spPr>
      </p:pic>
      <p:pic>
        <p:nvPicPr>
          <p:cNvPr id="8" name="Picture 7">
            <a:extLst>
              <a:ext uri="{FF2B5EF4-FFF2-40B4-BE49-F238E27FC236}">
                <a16:creationId xmlns:a16="http://schemas.microsoft.com/office/drawing/2014/main" id="{1E012AE9-300B-F0B9-028B-62539159F800}"/>
              </a:ext>
            </a:extLst>
          </p:cNvPr>
          <p:cNvPicPr>
            <a:picLocks noChangeAspect="1"/>
          </p:cNvPicPr>
          <p:nvPr/>
        </p:nvPicPr>
        <p:blipFill>
          <a:blip r:embed="rId4"/>
          <a:stretch>
            <a:fillRect/>
          </a:stretch>
        </p:blipFill>
        <p:spPr>
          <a:xfrm>
            <a:off x="4310083" y="2133423"/>
            <a:ext cx="2600688" cy="2219635"/>
          </a:xfrm>
          <a:prstGeom prst="rect">
            <a:avLst/>
          </a:prstGeom>
        </p:spPr>
      </p:pic>
      <p:pic>
        <p:nvPicPr>
          <p:cNvPr id="10" name="Picture 9">
            <a:extLst>
              <a:ext uri="{FF2B5EF4-FFF2-40B4-BE49-F238E27FC236}">
                <a16:creationId xmlns:a16="http://schemas.microsoft.com/office/drawing/2014/main" id="{55F9D3F1-40FF-F596-31D9-7647BDDC8212}"/>
              </a:ext>
            </a:extLst>
          </p:cNvPr>
          <p:cNvPicPr>
            <a:picLocks noChangeAspect="1"/>
          </p:cNvPicPr>
          <p:nvPr/>
        </p:nvPicPr>
        <p:blipFill>
          <a:blip r:embed="rId5"/>
          <a:stretch>
            <a:fillRect/>
          </a:stretch>
        </p:blipFill>
        <p:spPr>
          <a:xfrm>
            <a:off x="4310083" y="4538817"/>
            <a:ext cx="2562583" cy="2191056"/>
          </a:xfrm>
          <a:prstGeom prst="rect">
            <a:avLst/>
          </a:prstGeom>
        </p:spPr>
      </p:pic>
      <p:pic>
        <p:nvPicPr>
          <p:cNvPr id="12" name="Picture 11">
            <a:extLst>
              <a:ext uri="{FF2B5EF4-FFF2-40B4-BE49-F238E27FC236}">
                <a16:creationId xmlns:a16="http://schemas.microsoft.com/office/drawing/2014/main" id="{6E04B8C8-756F-B3CD-BAD3-53A1FBA2C115}"/>
              </a:ext>
            </a:extLst>
          </p:cNvPr>
          <p:cNvPicPr>
            <a:picLocks noChangeAspect="1"/>
          </p:cNvPicPr>
          <p:nvPr/>
        </p:nvPicPr>
        <p:blipFill>
          <a:blip r:embed="rId6"/>
          <a:stretch>
            <a:fillRect/>
          </a:stretch>
        </p:blipFill>
        <p:spPr>
          <a:xfrm>
            <a:off x="6370272" y="151946"/>
            <a:ext cx="2562583" cy="1981477"/>
          </a:xfrm>
          <a:prstGeom prst="rect">
            <a:avLst/>
          </a:prstGeom>
        </p:spPr>
      </p:pic>
    </p:spTree>
    <p:extLst>
      <p:ext uri="{BB962C8B-B14F-4D97-AF65-F5344CB8AC3E}">
        <p14:creationId xmlns:p14="http://schemas.microsoft.com/office/powerpoint/2010/main" val="301918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25B64-9B53-1111-605A-A41893AFF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2F4E9-CFFF-A180-ADED-097CD0D340BA}"/>
              </a:ext>
            </a:extLst>
          </p:cNvPr>
          <p:cNvSpPr>
            <a:spLocks noGrp="1"/>
          </p:cNvSpPr>
          <p:nvPr>
            <p:ph type="title"/>
          </p:nvPr>
        </p:nvSpPr>
        <p:spPr>
          <a:xfrm>
            <a:off x="612036" y="748683"/>
            <a:ext cx="7327632" cy="1198981"/>
          </a:xfrm>
        </p:spPr>
        <p:txBody>
          <a:bodyPr/>
          <a:lstStyle/>
          <a:p>
            <a:r>
              <a:rPr lang="en-US" dirty="0"/>
              <a:t>How do I use the Virtual Classroom?</a:t>
            </a:r>
          </a:p>
        </p:txBody>
      </p:sp>
      <p:sp>
        <p:nvSpPr>
          <p:cNvPr id="3" name="Text Placeholder 2">
            <a:extLst>
              <a:ext uri="{FF2B5EF4-FFF2-40B4-BE49-F238E27FC236}">
                <a16:creationId xmlns:a16="http://schemas.microsoft.com/office/drawing/2014/main" id="{DB5B2B1F-63B6-D354-1288-2D4021D80100}"/>
              </a:ext>
            </a:extLst>
          </p:cNvPr>
          <p:cNvSpPr>
            <a:spLocks noGrp="1"/>
          </p:cNvSpPr>
          <p:nvPr>
            <p:ph type="body" sz="quarter" idx="10"/>
          </p:nvPr>
        </p:nvSpPr>
        <p:spPr>
          <a:xfrm>
            <a:off x="612037" y="1947664"/>
            <a:ext cx="7919927" cy="3720330"/>
          </a:xfrm>
        </p:spPr>
        <p:txBody>
          <a:bodyPr/>
          <a:lstStyle/>
          <a:p>
            <a:pPr marL="514350" lvl="0" indent="-514350">
              <a:lnSpc>
                <a:spcPct val="100000"/>
              </a:lnSpc>
              <a:buFont typeface="+mj-lt"/>
              <a:buAutoNum type="arabicPeriod"/>
            </a:pPr>
            <a:r>
              <a:rPr lang="en-GB" dirty="0">
                <a:ea typeface="Calibri" panose="020F0502020204030204" pitchFamily="34" charset="0"/>
              </a:rPr>
              <a:t>Set aside 10 minutes to watch a film with your child each day.</a:t>
            </a:r>
            <a:endParaRPr lang="en-GB" dirty="0">
              <a:ea typeface="Times New Roman" panose="02020603050405020304" pitchFamily="18" charset="0"/>
            </a:endParaRPr>
          </a:p>
          <a:p>
            <a:pPr marL="514350" lvl="0" indent="-514350">
              <a:lnSpc>
                <a:spcPct val="100000"/>
              </a:lnSpc>
              <a:buFont typeface="+mj-lt"/>
              <a:buAutoNum type="arabicPeriod"/>
            </a:pPr>
            <a:r>
              <a:rPr lang="en-GB" dirty="0">
                <a:ea typeface="Calibri" panose="020F0502020204030204" pitchFamily="34" charset="0"/>
              </a:rPr>
              <a:t>Find a quiet space for your child to watch the film on a laptop or tablet.</a:t>
            </a:r>
            <a:endParaRPr lang="en-GB" dirty="0">
              <a:ea typeface="Times New Roman" panose="02020603050405020304" pitchFamily="18" charset="0"/>
            </a:endParaRPr>
          </a:p>
          <a:p>
            <a:pPr marL="514350" lvl="0" indent="-514350">
              <a:lnSpc>
                <a:spcPct val="100000"/>
              </a:lnSpc>
              <a:buFont typeface="+mj-lt"/>
              <a:buAutoNum type="arabicPeriod"/>
            </a:pPr>
            <a:r>
              <a:rPr lang="en-GB" dirty="0">
                <a:ea typeface="Calibri" panose="020F0502020204030204" pitchFamily="34" charset="0"/>
              </a:rPr>
              <a:t>Praise your child as they join in with the lesson – make it fun!</a:t>
            </a:r>
          </a:p>
          <a:p>
            <a:pPr lvl="0">
              <a:lnSpc>
                <a:spcPct val="100000"/>
              </a:lnSpc>
            </a:pPr>
            <a:endParaRPr lang="en-GB" sz="2000" dirty="0">
              <a:ea typeface="Times New Roman" panose="02020603050405020304" pitchFamily="18" charset="0"/>
            </a:endParaRPr>
          </a:p>
          <a:p>
            <a:pPr>
              <a:lnSpc>
                <a:spcPct val="100000"/>
              </a:lnSpc>
            </a:pPr>
            <a:r>
              <a:rPr lang="en-GB" dirty="0">
                <a:ea typeface="Calibri" panose="020F0502020204030204" pitchFamily="34" charset="0"/>
              </a:rPr>
              <a:t>The more they practise using these films, the quicker they’ll learn to read.</a:t>
            </a:r>
            <a:r>
              <a:rPr lang="en-GB" dirty="0"/>
              <a:t> </a:t>
            </a:r>
            <a:endParaRPr lang="en-GB" dirty="0">
              <a:ea typeface="Times New Roman" panose="02020603050405020304" pitchFamily="18" charset="0"/>
            </a:endParaRPr>
          </a:p>
          <a:p>
            <a:endParaRPr lang="en-US" dirty="0"/>
          </a:p>
        </p:txBody>
      </p:sp>
      <p:pic>
        <p:nvPicPr>
          <p:cNvPr id="4" name="Picture 3" descr="A blue line on a black background&#10;&#10;Description automatically generated">
            <a:extLst>
              <a:ext uri="{FF2B5EF4-FFF2-40B4-BE49-F238E27FC236}">
                <a16:creationId xmlns:a16="http://schemas.microsoft.com/office/drawing/2014/main" id="{3B98DF9E-4914-E63E-EA89-567207974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4315" y="1051455"/>
            <a:ext cx="3798277" cy="525986"/>
          </a:xfrm>
          <a:prstGeom prst="rect">
            <a:avLst/>
          </a:prstGeom>
        </p:spPr>
      </p:pic>
    </p:spTree>
    <p:extLst>
      <p:ext uri="{BB962C8B-B14F-4D97-AF65-F5344CB8AC3E}">
        <p14:creationId xmlns:p14="http://schemas.microsoft.com/office/powerpoint/2010/main" val="22514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53A0-BFF2-0BF1-A779-1BDAF94CC1FC}"/>
              </a:ext>
            </a:extLst>
          </p:cNvPr>
          <p:cNvSpPr>
            <a:spLocks noGrp="1"/>
          </p:cNvSpPr>
          <p:nvPr>
            <p:ph type="title"/>
          </p:nvPr>
        </p:nvSpPr>
        <p:spPr/>
        <p:txBody>
          <a:bodyPr/>
          <a:lstStyle/>
          <a:p>
            <a:r>
              <a:rPr lang="en-US" dirty="0"/>
              <a:t>Practice at home</a:t>
            </a:r>
          </a:p>
        </p:txBody>
      </p:sp>
      <p:pic>
        <p:nvPicPr>
          <p:cNvPr id="9" name="Picture 2">
            <a:extLst>
              <a:ext uri="{FF2B5EF4-FFF2-40B4-BE49-F238E27FC236}">
                <a16:creationId xmlns:a16="http://schemas.microsoft.com/office/drawing/2014/main" id="{41660F9D-4E05-15EF-CD40-555EA16EC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37" y="2630927"/>
            <a:ext cx="1388814" cy="1953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A picture containing text, automaton&#10;&#10;Description automatically generated">
            <a:extLst>
              <a:ext uri="{FF2B5EF4-FFF2-40B4-BE49-F238E27FC236}">
                <a16:creationId xmlns:a16="http://schemas.microsoft.com/office/drawing/2014/main" id="{84A510E2-3741-26A0-74F3-8E772B7F65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6721" y="2616038"/>
            <a:ext cx="1393390" cy="2081222"/>
          </a:xfrm>
          <a:prstGeom prst="rect">
            <a:avLst/>
          </a:prstGeom>
        </p:spPr>
      </p:pic>
      <p:pic>
        <p:nvPicPr>
          <p:cNvPr id="13" name="Picture 12">
            <a:extLst>
              <a:ext uri="{FF2B5EF4-FFF2-40B4-BE49-F238E27FC236}">
                <a16:creationId xmlns:a16="http://schemas.microsoft.com/office/drawing/2014/main" id="{8ED3583A-F49C-0F01-5F30-D1265C4DC1C6}"/>
              </a:ext>
            </a:extLst>
          </p:cNvPr>
          <p:cNvPicPr>
            <a:picLocks noChangeAspect="1"/>
          </p:cNvPicPr>
          <p:nvPr/>
        </p:nvPicPr>
        <p:blipFill>
          <a:blip r:embed="rId5"/>
          <a:stretch>
            <a:fillRect/>
          </a:stretch>
        </p:blipFill>
        <p:spPr>
          <a:xfrm>
            <a:off x="3632737" y="2388559"/>
            <a:ext cx="2224818" cy="3052657"/>
          </a:xfrm>
          <a:prstGeom prst="rect">
            <a:avLst/>
          </a:prstGeom>
        </p:spPr>
      </p:pic>
      <p:pic>
        <p:nvPicPr>
          <p:cNvPr id="3" name="Picture 2">
            <a:extLst>
              <a:ext uri="{FF2B5EF4-FFF2-40B4-BE49-F238E27FC236}">
                <a16:creationId xmlns:a16="http://schemas.microsoft.com/office/drawing/2014/main" id="{D88E4A31-A9CC-0BFB-F9CF-C3B924217B9F}"/>
              </a:ext>
            </a:extLst>
          </p:cNvPr>
          <p:cNvPicPr>
            <a:picLocks noChangeAspect="1"/>
          </p:cNvPicPr>
          <p:nvPr/>
        </p:nvPicPr>
        <p:blipFill>
          <a:blip r:embed="rId6"/>
          <a:stretch>
            <a:fillRect/>
          </a:stretch>
        </p:blipFill>
        <p:spPr>
          <a:xfrm>
            <a:off x="6320181" y="2634922"/>
            <a:ext cx="1800562" cy="2559929"/>
          </a:xfrm>
          <a:prstGeom prst="rect">
            <a:avLst/>
          </a:prstGeom>
        </p:spPr>
      </p:pic>
    </p:spTree>
    <p:extLst>
      <p:ext uri="{BB962C8B-B14F-4D97-AF65-F5344CB8AC3E}">
        <p14:creationId xmlns:p14="http://schemas.microsoft.com/office/powerpoint/2010/main" val="190578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33E48-1F53-3037-5045-1FEDA815966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8E5206-A4CB-E7CB-F5D6-010D197DD612}"/>
              </a:ext>
            </a:extLst>
          </p:cNvPr>
          <p:cNvSpPr/>
          <p:nvPr/>
        </p:nvSpPr>
        <p:spPr>
          <a:xfrm>
            <a:off x="6946393" y="6172200"/>
            <a:ext cx="2088750"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86485-81CD-67BC-3B87-5F35E3980736}"/>
              </a:ext>
            </a:extLst>
          </p:cNvPr>
          <p:cNvSpPr>
            <a:spLocks noGrp="1"/>
          </p:cNvSpPr>
          <p:nvPr>
            <p:ph type="title"/>
          </p:nvPr>
        </p:nvSpPr>
        <p:spPr/>
        <p:txBody>
          <a:bodyPr/>
          <a:lstStyle/>
          <a:p>
            <a:pPr>
              <a:lnSpc>
                <a:spcPct val="100000"/>
              </a:lnSpc>
            </a:pPr>
            <a:r>
              <a:rPr lang="en-US" dirty="0"/>
              <a:t>What can I do?</a:t>
            </a:r>
          </a:p>
        </p:txBody>
      </p:sp>
      <p:sp>
        <p:nvSpPr>
          <p:cNvPr id="3" name="Text Placeholder 2">
            <a:extLst>
              <a:ext uri="{FF2B5EF4-FFF2-40B4-BE49-F238E27FC236}">
                <a16:creationId xmlns:a16="http://schemas.microsoft.com/office/drawing/2014/main" id="{1B509767-54CB-79EC-942F-BF99B243D741}"/>
              </a:ext>
            </a:extLst>
          </p:cNvPr>
          <p:cNvSpPr>
            <a:spLocks noGrp="1"/>
          </p:cNvSpPr>
          <p:nvPr>
            <p:ph type="body" sz="quarter" idx="10"/>
          </p:nvPr>
        </p:nvSpPr>
        <p:spPr>
          <a:xfrm>
            <a:off x="612036" y="1709997"/>
            <a:ext cx="7919927" cy="3720330"/>
          </a:xfrm>
        </p:spPr>
        <p:txBody>
          <a:bodyPr/>
          <a:lstStyle/>
          <a:p>
            <a:pPr marL="514350" indent="-514350">
              <a:lnSpc>
                <a:spcPct val="100000"/>
              </a:lnSpc>
              <a:buFont typeface="+mj-lt"/>
              <a:buAutoNum type="arabicPeriod"/>
            </a:pPr>
            <a:r>
              <a:rPr lang="en-GB" dirty="0"/>
              <a:t>Help your child to use </a:t>
            </a:r>
            <a:r>
              <a:rPr lang="en-US" dirty="0"/>
              <a:t>‘Special Friends’, ‘Fred Talk’ to read words.</a:t>
            </a:r>
          </a:p>
          <a:p>
            <a:pPr marL="514350" indent="-514350">
              <a:lnSpc>
                <a:spcPct val="100000"/>
              </a:lnSpc>
              <a:buFont typeface="+mj-lt"/>
              <a:buAutoNum type="arabicPeriod"/>
            </a:pPr>
            <a:r>
              <a:rPr lang="en-GB" dirty="0"/>
              <a:t>Practise reading sounds speedily.       </a:t>
            </a:r>
          </a:p>
          <a:p>
            <a:pPr marL="514350" indent="-514350">
              <a:lnSpc>
                <a:spcPct val="100000"/>
              </a:lnSpc>
              <a:buFont typeface="+mj-lt"/>
              <a:buAutoNum type="arabicPeriod"/>
            </a:pPr>
            <a:r>
              <a:rPr lang="en-GB" dirty="0"/>
              <a:t>Watch the Virtual Classroom films together.     </a:t>
            </a:r>
          </a:p>
          <a:p>
            <a:pPr marL="514350" indent="-514350">
              <a:lnSpc>
                <a:spcPct val="100000"/>
              </a:lnSpc>
              <a:buFont typeface="+mj-lt"/>
              <a:buAutoNum type="arabicPeriod"/>
            </a:pPr>
            <a:r>
              <a:rPr lang="en-US" dirty="0"/>
              <a:t>Listen to your child read their Storybook   every day.</a:t>
            </a:r>
          </a:p>
        </p:txBody>
      </p:sp>
      <p:pic>
        <p:nvPicPr>
          <p:cNvPr id="4" name="Picture 3" descr="A blue line on a black background&#10;&#10;Description automatically generated">
            <a:extLst>
              <a:ext uri="{FF2B5EF4-FFF2-40B4-BE49-F238E27FC236}">
                <a16:creationId xmlns:a16="http://schemas.microsoft.com/office/drawing/2014/main" id="{011B4EB0-0B36-BA24-98D2-407F15D4E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35" y="1112869"/>
            <a:ext cx="3153140" cy="584163"/>
          </a:xfrm>
          <a:prstGeom prst="rect">
            <a:avLst/>
          </a:prstGeom>
        </p:spPr>
      </p:pic>
    </p:spTree>
    <p:extLst>
      <p:ext uri="{BB962C8B-B14F-4D97-AF65-F5344CB8AC3E}">
        <p14:creationId xmlns:p14="http://schemas.microsoft.com/office/powerpoint/2010/main" val="9792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25B64-9B53-1111-605A-A41893AFF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2F4E9-CFFF-A180-ADED-097CD0D340BA}"/>
              </a:ext>
            </a:extLst>
          </p:cNvPr>
          <p:cNvSpPr>
            <a:spLocks noGrp="1"/>
          </p:cNvSpPr>
          <p:nvPr>
            <p:ph type="title"/>
          </p:nvPr>
        </p:nvSpPr>
        <p:spPr>
          <a:xfrm>
            <a:off x="612036" y="748683"/>
            <a:ext cx="7327632" cy="1198981"/>
          </a:xfrm>
        </p:spPr>
        <p:txBody>
          <a:bodyPr/>
          <a:lstStyle/>
          <a:p>
            <a:r>
              <a:rPr lang="en-US" dirty="0"/>
              <a:t>Online resources available</a:t>
            </a:r>
          </a:p>
        </p:txBody>
      </p:sp>
      <p:sp>
        <p:nvSpPr>
          <p:cNvPr id="3" name="Text Placeholder 2">
            <a:extLst>
              <a:ext uri="{FF2B5EF4-FFF2-40B4-BE49-F238E27FC236}">
                <a16:creationId xmlns:a16="http://schemas.microsoft.com/office/drawing/2014/main" id="{DB5B2B1F-63B6-D354-1288-2D4021D80100}"/>
              </a:ext>
            </a:extLst>
          </p:cNvPr>
          <p:cNvSpPr>
            <a:spLocks noGrp="1"/>
          </p:cNvSpPr>
          <p:nvPr>
            <p:ph type="body" sz="quarter" idx="10"/>
          </p:nvPr>
        </p:nvSpPr>
        <p:spPr>
          <a:xfrm>
            <a:off x="612037" y="1947664"/>
            <a:ext cx="7919927" cy="3720330"/>
          </a:xfrm>
        </p:spPr>
        <p:txBody>
          <a:bodyPr/>
          <a:lstStyle/>
          <a:p>
            <a:pPr>
              <a:lnSpc>
                <a:spcPct val="100000"/>
              </a:lnSpc>
            </a:pPr>
            <a:r>
              <a:rPr lang="en-US" dirty="0"/>
              <a:t>Ruth Miskin Families Page:</a:t>
            </a:r>
          </a:p>
          <a:p>
            <a:pPr>
              <a:lnSpc>
                <a:spcPct val="100000"/>
              </a:lnSpc>
            </a:pPr>
            <a:r>
              <a:rPr lang="en-US" dirty="0">
                <a:hlinkClick r:id="rId3"/>
              </a:rPr>
              <a:t>https://www.ruthmiskin.com/parentsandcarers/</a:t>
            </a:r>
            <a:r>
              <a:rPr lang="en-US" dirty="0"/>
              <a:t> </a:t>
            </a:r>
          </a:p>
          <a:p>
            <a:pPr>
              <a:lnSpc>
                <a:spcPct val="100000"/>
              </a:lnSpc>
            </a:pPr>
            <a:endParaRPr lang="en-US" dirty="0"/>
          </a:p>
          <a:p>
            <a:pPr>
              <a:lnSpc>
                <a:spcPct val="100000"/>
              </a:lnSpc>
            </a:pPr>
            <a:r>
              <a:rPr lang="en-US" dirty="0"/>
              <a:t>Ruth Miskin Facebook:</a:t>
            </a:r>
          </a:p>
          <a:p>
            <a:pPr>
              <a:lnSpc>
                <a:spcPct val="100000"/>
              </a:lnSpc>
            </a:pPr>
            <a:r>
              <a:rPr lang="en-US" dirty="0">
                <a:hlinkClick r:id="rId4"/>
              </a:rPr>
              <a:t>https://www.facebook.com/miskin.education</a:t>
            </a:r>
            <a:endParaRPr lang="en-US" dirty="0"/>
          </a:p>
          <a:p>
            <a:pPr>
              <a:lnSpc>
                <a:spcPct val="100000"/>
              </a:lnSpc>
            </a:pPr>
            <a:endParaRPr lang="en-US" dirty="0"/>
          </a:p>
          <a:p>
            <a:pPr>
              <a:lnSpc>
                <a:spcPct val="100000"/>
              </a:lnSpc>
            </a:pPr>
            <a:r>
              <a:rPr lang="en-US" dirty="0"/>
              <a:t>Free e-books for home reading:</a:t>
            </a:r>
          </a:p>
          <a:p>
            <a:pPr>
              <a:lnSpc>
                <a:spcPct val="100000"/>
              </a:lnSpc>
            </a:pPr>
            <a:r>
              <a:rPr lang="en-US" dirty="0">
                <a:hlinkClick r:id="rId5"/>
              </a:rPr>
              <a:t>http://www.oxfordowl.co.uk/Reading/</a:t>
            </a:r>
            <a:endParaRPr lang="en-US" dirty="0"/>
          </a:p>
          <a:p>
            <a:pPr>
              <a:lnSpc>
                <a:spcPct val="100000"/>
              </a:lnSpc>
            </a:pPr>
            <a:endParaRPr lang="en-US" dirty="0"/>
          </a:p>
          <a:p>
            <a:pPr>
              <a:lnSpc>
                <a:spcPct val="100000"/>
              </a:lnSpc>
            </a:pPr>
            <a:endParaRPr lang="en-US" dirty="0"/>
          </a:p>
          <a:p>
            <a:pPr>
              <a:lnSpc>
                <a:spcPct val="100000"/>
              </a:lnSpc>
            </a:pPr>
            <a:endParaRPr lang="en-US" dirty="0"/>
          </a:p>
        </p:txBody>
      </p:sp>
      <p:pic>
        <p:nvPicPr>
          <p:cNvPr id="4" name="Picture 3" descr="A blue line on a black background&#10;&#10;Description automatically generated">
            <a:extLst>
              <a:ext uri="{FF2B5EF4-FFF2-40B4-BE49-F238E27FC236}">
                <a16:creationId xmlns:a16="http://schemas.microsoft.com/office/drawing/2014/main" id="{3B98DF9E-4914-E63E-EA89-567207974E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993" y="1051455"/>
            <a:ext cx="3461936" cy="525986"/>
          </a:xfrm>
          <a:prstGeom prst="rect">
            <a:avLst/>
          </a:prstGeom>
        </p:spPr>
      </p:pic>
      <p:pic>
        <p:nvPicPr>
          <p:cNvPr id="8" name="Picture 7" descr="A qr code with a white background&#10;&#10;AI-generated content may be incorrect.">
            <a:extLst>
              <a:ext uri="{FF2B5EF4-FFF2-40B4-BE49-F238E27FC236}">
                <a16:creationId xmlns:a16="http://schemas.microsoft.com/office/drawing/2014/main" id="{7E3BA6AD-510F-AAAE-1B25-21ECD5D095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628" y="298267"/>
            <a:ext cx="1506376" cy="1506376"/>
          </a:xfrm>
          <a:prstGeom prst="rect">
            <a:avLst/>
          </a:prstGeom>
        </p:spPr>
      </p:pic>
      <p:pic>
        <p:nvPicPr>
          <p:cNvPr id="9" name="Picture 8" descr="A blue arrow pointing down&#10;&#10;Description automatically generated">
            <a:extLst>
              <a:ext uri="{FF2B5EF4-FFF2-40B4-BE49-F238E27FC236}">
                <a16:creationId xmlns:a16="http://schemas.microsoft.com/office/drawing/2014/main" id="{9A7F04BA-0E8A-B308-2A8F-6BCE753B0C96}"/>
              </a:ext>
            </a:extLst>
          </p:cNvPr>
          <p:cNvPicPr>
            <a:picLocks noChangeAspect="1"/>
          </p:cNvPicPr>
          <p:nvPr/>
        </p:nvPicPr>
        <p:blipFill>
          <a:blip r:embed="rId8" cstate="print">
            <a:extLst>
              <a:ext uri="{28A0092B-C50C-407E-A947-70E740481C1C}">
                <a14:useLocalDpi xmlns:a14="http://schemas.microsoft.com/office/drawing/2010/main" val="0"/>
              </a:ext>
            </a:extLst>
          </a:blip>
          <a:srcRect l="23124" t="19481" r="27518" b="13843"/>
          <a:stretch/>
        </p:blipFill>
        <p:spPr>
          <a:xfrm rot="16200000">
            <a:off x="6178352" y="1080668"/>
            <a:ext cx="1333489" cy="1275063"/>
          </a:xfrm>
          <a:prstGeom prst="rect">
            <a:avLst/>
          </a:prstGeom>
        </p:spPr>
      </p:pic>
    </p:spTree>
    <p:extLst>
      <p:ext uri="{BB962C8B-B14F-4D97-AF65-F5344CB8AC3E}">
        <p14:creationId xmlns:p14="http://schemas.microsoft.com/office/powerpoint/2010/main" val="64452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29AFF-A214-764A-CCFF-3B7DB1ED2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85894-D17C-99EA-634E-BDED56C1282C}"/>
              </a:ext>
            </a:extLst>
          </p:cNvPr>
          <p:cNvSpPr>
            <a:spLocks noGrp="1"/>
          </p:cNvSpPr>
          <p:nvPr>
            <p:ph type="title"/>
          </p:nvPr>
        </p:nvSpPr>
        <p:spPr>
          <a:xfrm>
            <a:off x="612036" y="748683"/>
            <a:ext cx="7919927" cy="1198981"/>
          </a:xfrm>
        </p:spPr>
        <p:txBody>
          <a:bodyPr/>
          <a:lstStyle/>
          <a:p>
            <a:pPr algn="ctr"/>
            <a:r>
              <a:rPr lang="en-US" dirty="0"/>
              <a:t>Thank you for all of your support.</a:t>
            </a:r>
            <a:br>
              <a:rPr lang="en-US" dirty="0"/>
            </a:br>
            <a:r>
              <a:rPr lang="en-US" dirty="0"/>
              <a:t>Please collect your child’s resource pack from the table.</a:t>
            </a:r>
          </a:p>
        </p:txBody>
      </p:sp>
      <p:pic>
        <p:nvPicPr>
          <p:cNvPr id="3076" name="Picture 4" descr="Phonics Flashcards (Read Write Inc. Home) : Miskin, Ruth, Archbold, Tim:  Amazon.co.uk: Books">
            <a:extLst>
              <a:ext uri="{FF2B5EF4-FFF2-40B4-BE49-F238E27FC236}">
                <a16:creationId xmlns:a16="http://schemas.microsoft.com/office/drawing/2014/main" id="{54F7EAA8-4096-1C04-7E38-CB94B15D6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36" y="3087600"/>
            <a:ext cx="2131164" cy="2193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058E265-6B13-2010-CF64-E382C643236C}"/>
              </a:ext>
            </a:extLst>
          </p:cNvPr>
          <p:cNvPicPr>
            <a:picLocks noChangeAspect="1"/>
          </p:cNvPicPr>
          <p:nvPr/>
        </p:nvPicPr>
        <p:blipFill>
          <a:blip r:embed="rId4"/>
          <a:stretch>
            <a:fillRect/>
          </a:stretch>
        </p:blipFill>
        <p:spPr>
          <a:xfrm>
            <a:off x="3468707" y="2631633"/>
            <a:ext cx="2206583" cy="3105780"/>
          </a:xfrm>
          <a:prstGeom prst="rect">
            <a:avLst/>
          </a:prstGeom>
        </p:spPr>
      </p:pic>
      <p:pic>
        <p:nvPicPr>
          <p:cNvPr id="8" name="Picture 7">
            <a:extLst>
              <a:ext uri="{FF2B5EF4-FFF2-40B4-BE49-F238E27FC236}">
                <a16:creationId xmlns:a16="http://schemas.microsoft.com/office/drawing/2014/main" id="{3B6E58E5-624C-F402-E701-FE43B9AD1AA0}"/>
              </a:ext>
            </a:extLst>
          </p:cNvPr>
          <p:cNvPicPr>
            <a:picLocks noChangeAspect="1"/>
          </p:cNvPicPr>
          <p:nvPr/>
        </p:nvPicPr>
        <p:blipFill>
          <a:blip r:embed="rId5"/>
          <a:stretch>
            <a:fillRect/>
          </a:stretch>
        </p:blipFill>
        <p:spPr>
          <a:xfrm>
            <a:off x="6400797" y="2494331"/>
            <a:ext cx="2384612" cy="3380384"/>
          </a:xfrm>
          <a:prstGeom prst="rect">
            <a:avLst/>
          </a:prstGeom>
        </p:spPr>
      </p:pic>
    </p:spTree>
    <p:extLst>
      <p:ext uri="{BB962C8B-B14F-4D97-AF65-F5344CB8AC3E}">
        <p14:creationId xmlns:p14="http://schemas.microsoft.com/office/powerpoint/2010/main" val="141148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1DB5-D7BB-3E6A-B081-6E77CC9FB2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EC6DEF-6DBB-3A28-8A2C-21FBA72FEE71}"/>
              </a:ext>
            </a:extLst>
          </p:cNvPr>
          <p:cNvSpPr>
            <a:spLocks noGrp="1"/>
          </p:cNvSpPr>
          <p:nvPr>
            <p:ph type="body" sz="quarter" idx="10"/>
          </p:nvPr>
        </p:nvSpPr>
        <p:spPr/>
        <p:txBody>
          <a:bodyPr/>
          <a:lstStyle/>
          <a:p>
            <a:pPr marL="0" indent="0">
              <a:buNone/>
            </a:pPr>
            <a:r>
              <a:rPr lang="en-US" dirty="0"/>
              <a:t>Teach a child to read and keep that child reading and we will change everything.</a:t>
            </a:r>
          </a:p>
          <a:p>
            <a:endParaRPr lang="en-US" dirty="0"/>
          </a:p>
          <a:p>
            <a:pPr marL="0" indent="0">
              <a:buNone/>
            </a:pPr>
            <a:r>
              <a:rPr lang="en-US" b="1" dirty="0"/>
              <a:t>And I mean everything.</a:t>
            </a:r>
          </a:p>
        </p:txBody>
      </p:sp>
      <p:sp>
        <p:nvSpPr>
          <p:cNvPr id="3" name="Text Placeholder 2">
            <a:extLst>
              <a:ext uri="{FF2B5EF4-FFF2-40B4-BE49-F238E27FC236}">
                <a16:creationId xmlns:a16="http://schemas.microsoft.com/office/drawing/2014/main" id="{A2D4AE78-F2C4-49AC-92D7-61BA08FC65B0}"/>
              </a:ext>
            </a:extLst>
          </p:cNvPr>
          <p:cNvSpPr>
            <a:spLocks noGrp="1"/>
          </p:cNvSpPr>
          <p:nvPr>
            <p:ph type="body" sz="quarter" idx="11"/>
          </p:nvPr>
        </p:nvSpPr>
        <p:spPr/>
        <p:txBody>
          <a:bodyPr/>
          <a:lstStyle/>
          <a:p>
            <a:pPr marL="0" indent="0">
              <a:buNone/>
            </a:pPr>
            <a:r>
              <a:rPr lang="en-US" dirty="0"/>
              <a:t>Jeanette Winterson</a:t>
            </a:r>
            <a:br>
              <a:rPr lang="en-US" dirty="0"/>
            </a:br>
            <a:r>
              <a:rPr lang="en-US" dirty="0"/>
              <a:t>English Author</a:t>
            </a:r>
            <a:endParaRPr lang="en-US" b="1" dirty="0">
              <a:solidFill>
                <a:schemeClr val="accent1"/>
              </a:solidFill>
            </a:endParaRPr>
          </a:p>
        </p:txBody>
      </p:sp>
    </p:spTree>
    <p:extLst>
      <p:ext uri="{BB962C8B-B14F-4D97-AF65-F5344CB8AC3E}">
        <p14:creationId xmlns:p14="http://schemas.microsoft.com/office/powerpoint/2010/main" val="269314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E9F88-D6ED-29C6-4AB3-D6EA0F8F02E1}"/>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EE6119A9-9D33-6AF9-0834-773EF572796E}"/>
              </a:ext>
            </a:extLst>
          </p:cNvPr>
          <p:cNvSpPr>
            <a:spLocks noGrp="1"/>
          </p:cNvSpPr>
          <p:nvPr>
            <p:ph type="body" sz="quarter" idx="11"/>
          </p:nvPr>
        </p:nvSpPr>
        <p:spPr/>
        <p:txBody>
          <a:bodyPr/>
          <a:lstStyle/>
          <a:p>
            <a:endParaRPr lang="en-GB"/>
          </a:p>
        </p:txBody>
      </p:sp>
      <p:pic>
        <p:nvPicPr>
          <p:cNvPr id="6" name="Picture 5">
            <a:extLst>
              <a:ext uri="{FF2B5EF4-FFF2-40B4-BE49-F238E27FC236}">
                <a16:creationId xmlns:a16="http://schemas.microsoft.com/office/drawing/2014/main" id="{64C7D2AF-488A-BF7C-9942-43063123DAB8}"/>
              </a:ext>
            </a:extLst>
          </p:cNvPr>
          <p:cNvPicPr>
            <a:picLocks noChangeAspect="1"/>
          </p:cNvPicPr>
          <p:nvPr/>
        </p:nvPicPr>
        <p:blipFill>
          <a:blip r:embed="rId3"/>
          <a:stretch>
            <a:fillRect/>
          </a:stretch>
        </p:blipFill>
        <p:spPr>
          <a:xfrm>
            <a:off x="1008131" y="156706"/>
            <a:ext cx="5201376" cy="6544588"/>
          </a:xfrm>
          <a:prstGeom prst="rect">
            <a:avLst/>
          </a:prstGeom>
        </p:spPr>
      </p:pic>
    </p:spTree>
    <p:extLst>
      <p:ext uri="{BB962C8B-B14F-4D97-AF65-F5344CB8AC3E}">
        <p14:creationId xmlns:p14="http://schemas.microsoft.com/office/powerpoint/2010/main" val="421270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11125-BA81-8381-87CF-E3D320B3204F}"/>
              </a:ext>
            </a:extLst>
          </p:cNvPr>
          <p:cNvSpPr>
            <a:spLocks noGrp="1"/>
          </p:cNvSpPr>
          <p:nvPr>
            <p:ph type="body" sz="quarter" idx="10"/>
          </p:nvPr>
        </p:nvSpPr>
        <p:spPr/>
        <p:txBody>
          <a:bodyPr/>
          <a:lstStyle/>
          <a:p>
            <a:pPr>
              <a:lnSpc>
                <a:spcPct val="100000"/>
              </a:lnSpc>
            </a:pPr>
            <a:r>
              <a:rPr lang="en-US" dirty="0"/>
              <a:t>The more graphemes children learn to read and write, the more words they will be able to read and spell, and, as they decode unfamiliar words, they encounter new vocabulary.</a:t>
            </a:r>
          </a:p>
          <a:p>
            <a:endParaRPr lang="en-US" dirty="0"/>
          </a:p>
        </p:txBody>
      </p:sp>
      <p:sp>
        <p:nvSpPr>
          <p:cNvPr id="3" name="Text Placeholder 2">
            <a:extLst>
              <a:ext uri="{FF2B5EF4-FFF2-40B4-BE49-F238E27FC236}">
                <a16:creationId xmlns:a16="http://schemas.microsoft.com/office/drawing/2014/main" id="{4641D8A1-E649-D754-B6C9-6F0BF98B81D1}"/>
              </a:ext>
            </a:extLst>
          </p:cNvPr>
          <p:cNvSpPr>
            <a:spLocks noGrp="1"/>
          </p:cNvSpPr>
          <p:nvPr>
            <p:ph type="body" sz="quarter" idx="11"/>
          </p:nvPr>
        </p:nvSpPr>
        <p:spPr/>
        <p:txBody>
          <a:bodyPr/>
          <a:lstStyle/>
          <a:p>
            <a:r>
              <a:rPr lang="en-US" sz="1600" i="1" dirty="0"/>
              <a:t>The reading framework</a:t>
            </a:r>
          </a:p>
          <a:p>
            <a:r>
              <a:rPr lang="en-US" sz="1600" i="1" dirty="0"/>
              <a:t>Teaching the foundations of literacy </a:t>
            </a:r>
          </a:p>
          <a:p>
            <a:r>
              <a:rPr lang="en-US" sz="1600" i="1" dirty="0"/>
              <a:t>DfE, July 2023</a:t>
            </a:r>
          </a:p>
          <a:p>
            <a:endParaRPr lang="en-US" dirty="0"/>
          </a:p>
        </p:txBody>
      </p:sp>
    </p:spTree>
    <p:extLst>
      <p:ext uri="{BB962C8B-B14F-4D97-AF65-F5344CB8AC3E}">
        <p14:creationId xmlns:p14="http://schemas.microsoft.com/office/powerpoint/2010/main" val="66102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C897-9E31-5E90-211E-D7AE16E73D3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7AF4CD-CC9E-A781-83BF-9150C3F217E6}"/>
              </a:ext>
            </a:extLst>
          </p:cNvPr>
          <p:cNvSpPr/>
          <p:nvPr/>
        </p:nvSpPr>
        <p:spPr>
          <a:xfrm>
            <a:off x="6946393" y="6172200"/>
            <a:ext cx="2088750"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56EF0-5F36-3FE4-7575-D5E9BED0B24E}"/>
              </a:ext>
            </a:extLst>
          </p:cNvPr>
          <p:cNvSpPr>
            <a:spLocks noGrp="1"/>
          </p:cNvSpPr>
          <p:nvPr>
            <p:ph type="title"/>
          </p:nvPr>
        </p:nvSpPr>
        <p:spPr>
          <a:xfrm>
            <a:off x="612036" y="748683"/>
            <a:ext cx="7434684" cy="1198981"/>
          </a:xfrm>
        </p:spPr>
        <p:txBody>
          <a:bodyPr/>
          <a:lstStyle/>
          <a:p>
            <a:pPr>
              <a:lnSpc>
                <a:spcPct val="100000"/>
              </a:lnSpc>
            </a:pPr>
            <a:r>
              <a:rPr lang="en-US" dirty="0"/>
              <a:t>What is the Phonics Screening Check?</a:t>
            </a:r>
          </a:p>
        </p:txBody>
      </p:sp>
      <p:sp>
        <p:nvSpPr>
          <p:cNvPr id="3" name="Text Placeholder 2">
            <a:extLst>
              <a:ext uri="{FF2B5EF4-FFF2-40B4-BE49-F238E27FC236}">
                <a16:creationId xmlns:a16="http://schemas.microsoft.com/office/drawing/2014/main" id="{AE052B64-8F08-6626-FE60-E6CC17604103}"/>
              </a:ext>
            </a:extLst>
          </p:cNvPr>
          <p:cNvSpPr>
            <a:spLocks noGrp="1"/>
          </p:cNvSpPr>
          <p:nvPr>
            <p:ph type="body" sz="quarter" idx="10"/>
          </p:nvPr>
        </p:nvSpPr>
        <p:spPr>
          <a:xfrm>
            <a:off x="612036" y="1709998"/>
            <a:ext cx="7919927" cy="2395838"/>
          </a:xfrm>
        </p:spPr>
        <p:txBody>
          <a:bodyPr/>
          <a:lstStyle/>
          <a:p>
            <a:pPr>
              <a:lnSpc>
                <a:spcPct val="100000"/>
              </a:lnSpc>
            </a:pPr>
            <a:r>
              <a:rPr lang="en-US" dirty="0"/>
              <a:t>A word-reading test at the end of Year 1.</a:t>
            </a:r>
          </a:p>
          <a:p>
            <a:pPr>
              <a:lnSpc>
                <a:spcPct val="100000"/>
              </a:lnSpc>
            </a:pPr>
            <a:endParaRPr lang="en-US" dirty="0"/>
          </a:p>
          <a:p>
            <a:pPr>
              <a:lnSpc>
                <a:spcPct val="100000"/>
              </a:lnSpc>
            </a:pPr>
            <a:r>
              <a:rPr lang="en-US" dirty="0"/>
              <a:t>Children read 40 words.</a:t>
            </a:r>
          </a:p>
        </p:txBody>
      </p:sp>
      <p:pic>
        <p:nvPicPr>
          <p:cNvPr id="4" name="Picture 3" descr="A blue line on a black background&#10;&#10;Description automatically generated">
            <a:extLst>
              <a:ext uri="{FF2B5EF4-FFF2-40B4-BE49-F238E27FC236}">
                <a16:creationId xmlns:a16="http://schemas.microsoft.com/office/drawing/2014/main" id="{32AD2730-FB60-D434-2F76-859A32ECCF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114" y="1112869"/>
            <a:ext cx="5172892" cy="584163"/>
          </a:xfrm>
          <a:prstGeom prst="rect">
            <a:avLst/>
          </a:prstGeom>
        </p:spPr>
      </p:pic>
    </p:spTree>
    <p:extLst>
      <p:ext uri="{BB962C8B-B14F-4D97-AF65-F5344CB8AC3E}">
        <p14:creationId xmlns:p14="http://schemas.microsoft.com/office/powerpoint/2010/main" val="32873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E03A-C88F-1AF0-3696-C4BBD42E3101}"/>
              </a:ext>
            </a:extLst>
          </p:cNvPr>
          <p:cNvSpPr>
            <a:spLocks noGrp="1"/>
          </p:cNvSpPr>
          <p:nvPr>
            <p:ph type="title"/>
          </p:nvPr>
        </p:nvSpPr>
        <p:spPr/>
        <p:txBody>
          <a:bodyPr/>
          <a:lstStyle/>
          <a:p>
            <a:r>
              <a:rPr lang="en-US" dirty="0"/>
              <a:t>Play video:</a:t>
            </a:r>
            <a:endParaRPr lang="en-GB" dirty="0"/>
          </a:p>
        </p:txBody>
      </p:sp>
      <p:sp>
        <p:nvSpPr>
          <p:cNvPr id="3" name="Text Placeholder 2">
            <a:extLst>
              <a:ext uri="{FF2B5EF4-FFF2-40B4-BE49-F238E27FC236}">
                <a16:creationId xmlns:a16="http://schemas.microsoft.com/office/drawing/2014/main" id="{6E511EEF-312B-5DA1-B387-86836931F8FB}"/>
              </a:ext>
            </a:extLst>
          </p:cNvPr>
          <p:cNvSpPr>
            <a:spLocks noGrp="1"/>
          </p:cNvSpPr>
          <p:nvPr>
            <p:ph type="body" sz="quarter" idx="10"/>
          </p:nvPr>
        </p:nvSpPr>
        <p:spPr>
          <a:xfrm>
            <a:off x="2853213" y="383003"/>
            <a:ext cx="5678751" cy="3720330"/>
          </a:xfrm>
        </p:spPr>
        <p:txBody>
          <a:bodyPr/>
          <a:lstStyle/>
          <a:p>
            <a:endParaRPr lang="en-GB" dirty="0"/>
          </a:p>
        </p:txBody>
      </p:sp>
    </p:spTree>
    <p:extLst>
      <p:ext uri="{BB962C8B-B14F-4D97-AF65-F5344CB8AC3E}">
        <p14:creationId xmlns:p14="http://schemas.microsoft.com/office/powerpoint/2010/main" val="23792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5677-E72A-D098-F58C-2B5EF9BEA97C}"/>
              </a:ext>
            </a:extLst>
          </p:cNvPr>
          <p:cNvSpPr>
            <a:spLocks noGrp="1"/>
          </p:cNvSpPr>
          <p:nvPr>
            <p:ph type="title"/>
          </p:nvPr>
        </p:nvSpPr>
        <p:spPr/>
        <p:txBody>
          <a:bodyPr/>
          <a:lstStyle/>
          <a:p>
            <a:r>
              <a:rPr lang="en-US" dirty="0"/>
              <a:t>The complex code</a:t>
            </a:r>
          </a:p>
        </p:txBody>
      </p:sp>
      <p:sp>
        <p:nvSpPr>
          <p:cNvPr id="3" name="Text Placeholder 2">
            <a:extLst>
              <a:ext uri="{FF2B5EF4-FFF2-40B4-BE49-F238E27FC236}">
                <a16:creationId xmlns:a16="http://schemas.microsoft.com/office/drawing/2014/main" id="{59EE8C51-2500-5CBB-60DC-726332EAAFB5}"/>
              </a:ext>
            </a:extLst>
          </p:cNvPr>
          <p:cNvSpPr>
            <a:spLocks noGrp="1"/>
          </p:cNvSpPr>
          <p:nvPr>
            <p:ph type="body" sz="quarter" idx="10"/>
          </p:nvPr>
        </p:nvSpPr>
        <p:spPr/>
        <p:txBody>
          <a:bodyPr/>
          <a:lstStyle/>
          <a:p>
            <a:endParaRPr lang="en-US"/>
          </a:p>
        </p:txBody>
      </p:sp>
      <p:pic>
        <p:nvPicPr>
          <p:cNvPr id="4" name="Picture 3" descr="Complex_Speed_Sounds_Chart.pdf">
            <a:extLst>
              <a:ext uri="{FF2B5EF4-FFF2-40B4-BE49-F238E27FC236}">
                <a16:creationId xmlns:a16="http://schemas.microsoft.com/office/drawing/2014/main" id="{B37E892E-BE21-6682-86EF-4973C8EDF4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75" t="7912" r="8731" b="12963"/>
          <a:stretch/>
        </p:blipFill>
        <p:spPr>
          <a:xfrm>
            <a:off x="2693820" y="1684432"/>
            <a:ext cx="3756358" cy="4823739"/>
          </a:xfrm>
          <a:prstGeom prst="rect">
            <a:avLst/>
          </a:prstGeom>
        </p:spPr>
      </p:pic>
    </p:spTree>
    <p:extLst>
      <p:ext uri="{BB962C8B-B14F-4D97-AF65-F5344CB8AC3E}">
        <p14:creationId xmlns:p14="http://schemas.microsoft.com/office/powerpoint/2010/main" val="134504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C197A-B0FC-59C1-E0E9-05DB45CAA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09019-8066-D2E9-A39D-17986AB9A00C}"/>
              </a:ext>
            </a:extLst>
          </p:cNvPr>
          <p:cNvSpPr>
            <a:spLocks noGrp="1"/>
          </p:cNvSpPr>
          <p:nvPr>
            <p:ph type="title"/>
          </p:nvPr>
        </p:nvSpPr>
        <p:spPr/>
        <p:txBody>
          <a:bodyPr/>
          <a:lstStyle/>
          <a:p>
            <a:r>
              <a:rPr lang="en-US" dirty="0"/>
              <a:t>‘Special Friends’, ‘Fred Talk’</a:t>
            </a:r>
          </a:p>
        </p:txBody>
      </p:sp>
      <p:sp>
        <p:nvSpPr>
          <p:cNvPr id="3" name="Text Placeholder 2">
            <a:extLst>
              <a:ext uri="{FF2B5EF4-FFF2-40B4-BE49-F238E27FC236}">
                <a16:creationId xmlns:a16="http://schemas.microsoft.com/office/drawing/2014/main" id="{9D66763D-48E3-9AED-24FC-788911F2B6A2}"/>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3F546510-7DDA-823D-FABE-39B5489608A6}"/>
              </a:ext>
            </a:extLst>
          </p:cNvPr>
          <p:cNvPicPr>
            <a:picLocks noChangeAspect="1"/>
          </p:cNvPicPr>
          <p:nvPr/>
        </p:nvPicPr>
        <p:blipFill>
          <a:blip r:embed="rId3"/>
          <a:srcRect/>
          <a:stretch/>
        </p:blipFill>
        <p:spPr>
          <a:xfrm>
            <a:off x="490486" y="1978721"/>
            <a:ext cx="8163025" cy="3923315"/>
          </a:xfrm>
          <a:prstGeom prst="rect">
            <a:avLst/>
          </a:prstGeom>
          <a:noFill/>
          <a:ln>
            <a:solidFill>
              <a:schemeClr val="tx1"/>
            </a:solidFill>
          </a:ln>
        </p:spPr>
      </p:pic>
    </p:spTree>
    <p:extLst>
      <p:ext uri="{BB962C8B-B14F-4D97-AF65-F5344CB8AC3E}">
        <p14:creationId xmlns:p14="http://schemas.microsoft.com/office/powerpoint/2010/main" val="183625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3E82-16B9-DC09-279C-35C449ACA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A38AB-235C-61D4-C85D-3CE13D6E9055}"/>
              </a:ext>
            </a:extLst>
          </p:cNvPr>
          <p:cNvSpPr>
            <a:spLocks noGrp="1"/>
          </p:cNvSpPr>
          <p:nvPr>
            <p:ph type="title"/>
          </p:nvPr>
        </p:nvSpPr>
        <p:spPr/>
        <p:txBody>
          <a:bodyPr/>
          <a:lstStyle/>
          <a:p>
            <a:r>
              <a:rPr lang="en-US" dirty="0"/>
              <a:t>Nonsense words</a:t>
            </a:r>
          </a:p>
        </p:txBody>
      </p:sp>
      <p:sp>
        <p:nvSpPr>
          <p:cNvPr id="3" name="Text Placeholder 2">
            <a:extLst>
              <a:ext uri="{FF2B5EF4-FFF2-40B4-BE49-F238E27FC236}">
                <a16:creationId xmlns:a16="http://schemas.microsoft.com/office/drawing/2014/main" id="{AE2B7C0B-9D53-418F-8F06-1EDD906E11F4}"/>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84F06A21-0940-9F58-808B-4EC102FEA25E}"/>
              </a:ext>
            </a:extLst>
          </p:cNvPr>
          <p:cNvPicPr>
            <a:picLocks noChangeAspect="1"/>
          </p:cNvPicPr>
          <p:nvPr/>
        </p:nvPicPr>
        <p:blipFill>
          <a:blip r:embed="rId3"/>
          <a:stretch>
            <a:fillRect/>
          </a:stretch>
        </p:blipFill>
        <p:spPr>
          <a:xfrm>
            <a:off x="612036" y="2283653"/>
            <a:ext cx="3878316" cy="1518095"/>
          </a:xfrm>
          <a:prstGeom prst="rect">
            <a:avLst/>
          </a:prstGeom>
          <a:ln>
            <a:solidFill>
              <a:schemeClr val="tx1"/>
            </a:solidFill>
          </a:ln>
        </p:spPr>
      </p:pic>
      <p:pic>
        <p:nvPicPr>
          <p:cNvPr id="6" name="Picture 5">
            <a:extLst>
              <a:ext uri="{FF2B5EF4-FFF2-40B4-BE49-F238E27FC236}">
                <a16:creationId xmlns:a16="http://schemas.microsoft.com/office/drawing/2014/main" id="{45143FAF-70DE-263A-9399-F5759EC7D994}"/>
              </a:ext>
            </a:extLst>
          </p:cNvPr>
          <p:cNvPicPr>
            <a:picLocks noChangeAspect="1"/>
          </p:cNvPicPr>
          <p:nvPr/>
        </p:nvPicPr>
        <p:blipFill>
          <a:blip r:embed="rId4"/>
          <a:stretch>
            <a:fillRect/>
          </a:stretch>
        </p:blipFill>
        <p:spPr>
          <a:xfrm>
            <a:off x="612036" y="4045518"/>
            <a:ext cx="3878317" cy="1518095"/>
          </a:xfrm>
          <a:prstGeom prst="rect">
            <a:avLst/>
          </a:prstGeom>
          <a:ln>
            <a:solidFill>
              <a:schemeClr val="tx1"/>
            </a:solidFill>
          </a:ln>
        </p:spPr>
      </p:pic>
      <p:pic>
        <p:nvPicPr>
          <p:cNvPr id="8" name="Picture 7">
            <a:extLst>
              <a:ext uri="{FF2B5EF4-FFF2-40B4-BE49-F238E27FC236}">
                <a16:creationId xmlns:a16="http://schemas.microsoft.com/office/drawing/2014/main" id="{D8DE29DA-E44F-F1BD-FFFE-DD884782E179}"/>
              </a:ext>
            </a:extLst>
          </p:cNvPr>
          <p:cNvPicPr>
            <a:picLocks noChangeAspect="1"/>
          </p:cNvPicPr>
          <p:nvPr/>
        </p:nvPicPr>
        <p:blipFill>
          <a:blip r:embed="rId5"/>
          <a:stretch>
            <a:fillRect/>
          </a:stretch>
        </p:blipFill>
        <p:spPr>
          <a:xfrm>
            <a:off x="4938056" y="2283653"/>
            <a:ext cx="3878316" cy="1518095"/>
          </a:xfrm>
          <a:prstGeom prst="rect">
            <a:avLst/>
          </a:prstGeom>
          <a:ln>
            <a:solidFill>
              <a:schemeClr val="tx1"/>
            </a:solidFill>
          </a:ln>
        </p:spPr>
      </p:pic>
      <p:pic>
        <p:nvPicPr>
          <p:cNvPr id="9" name="Picture 8">
            <a:extLst>
              <a:ext uri="{FF2B5EF4-FFF2-40B4-BE49-F238E27FC236}">
                <a16:creationId xmlns:a16="http://schemas.microsoft.com/office/drawing/2014/main" id="{2E7DE110-0247-1FEA-A25D-E3EBE6C36253}"/>
              </a:ext>
            </a:extLst>
          </p:cNvPr>
          <p:cNvPicPr>
            <a:picLocks noChangeAspect="1"/>
          </p:cNvPicPr>
          <p:nvPr/>
        </p:nvPicPr>
        <p:blipFill rotWithShape="1">
          <a:blip r:embed="rId6"/>
          <a:srcRect t="5377"/>
          <a:stretch/>
        </p:blipFill>
        <p:spPr>
          <a:xfrm>
            <a:off x="4934727" y="4045518"/>
            <a:ext cx="3881645" cy="1518095"/>
          </a:xfrm>
          <a:prstGeom prst="rect">
            <a:avLst/>
          </a:prstGeom>
          <a:ln>
            <a:solidFill>
              <a:schemeClr val="tx1"/>
            </a:solidFill>
          </a:ln>
        </p:spPr>
      </p:pic>
    </p:spTree>
    <p:extLst>
      <p:ext uri="{BB962C8B-B14F-4D97-AF65-F5344CB8AC3E}">
        <p14:creationId xmlns:p14="http://schemas.microsoft.com/office/powerpoint/2010/main" val="3775214499"/>
      </p:ext>
    </p:extLst>
  </p:cSld>
  <p:clrMapOvr>
    <a:masterClrMapping/>
  </p:clrMapOvr>
</p:sld>
</file>

<file path=ppt/theme/theme1.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a8f53b2-13a3-4793-90e7-10226504b3c4">YRFSUJVH7EPP-966163126-114712</_dlc_DocId>
    <_dlc_DocIdUrl xmlns="9a8f53b2-13a3-4793-90e7-10226504b3c4">
      <Url>https://ruthmiskinliteracyltd.sharepoint.com/sites/RuthMiskinTraining/_layouts/15/DocIdRedir.aspx?ID=YRFSUJVH7EPP-966163126-114712</Url>
      <Description>YRFSUJVH7EPP-966163126-114712</Description>
    </_dlc_DocIdUrl>
    <SharedWithUsers xmlns="9a8f53b2-13a3-4793-90e7-10226504b3c4">
      <UserInfo>
        <DisplayName/>
        <AccountId xsi:nil="true"/>
        <AccountType/>
      </UserInfo>
    </SharedWithUsers>
    <_dlc_DocIdPersistId xmlns="9a8f53b2-13a3-4793-90e7-10226504b3c4">false</_dlc_DocIdPersistId>
    <DateandTimeModified xmlns="e3eab8b6-c0c4-41d5-9873-d73174f14db4" xsi:nil="true"/>
    <lcf76f155ced4ddcb4097134ff3c332f xmlns="e3eab8b6-c0c4-41d5-9873-d73174f14db4">
      <Terms xmlns="http://schemas.microsoft.com/office/infopath/2007/PartnerControls"/>
    </lcf76f155ced4ddcb4097134ff3c332f>
    <TaxCatchAll xmlns="9a8f53b2-13a3-4793-90e7-10226504b3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7D1AFDE363394FB0A1E3A52CA664CD" ma:contentTypeVersion="20" ma:contentTypeDescription="Create a new document." ma:contentTypeScope="" ma:versionID="8e70aec15defc45f130311f468417df5">
  <xsd:schema xmlns:xsd="http://www.w3.org/2001/XMLSchema" xmlns:xs="http://www.w3.org/2001/XMLSchema" xmlns:p="http://schemas.microsoft.com/office/2006/metadata/properties" xmlns:ns2="9a8f53b2-13a3-4793-90e7-10226504b3c4" xmlns:ns3="e3eab8b6-c0c4-41d5-9873-d73174f14db4" targetNamespace="http://schemas.microsoft.com/office/2006/metadata/properties" ma:root="true" ma:fieldsID="75ceec38bed46bf7ec98965717ccf769" ns2:_="" ns3:_="">
    <xsd:import namespace="9a8f53b2-13a3-4793-90e7-10226504b3c4"/>
    <xsd:import namespace="e3eab8b6-c0c4-41d5-9873-d73174f14d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DateandTimeModified"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f53b2-13a3-4793-90e7-10226504b3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51b88b5-1e03-4004-8c48-28539b4b26ed}" ma:internalName="TaxCatchAll" ma:showField="CatchAllData" ma:web="9a8f53b2-13a3-4793-90e7-10226504b3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eab8b6-c0c4-41d5-9873-d73174f14d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DateandTimeModified" ma:index="23" nillable="true" ma:displayName="Date and Time Modified" ma:format="DateTime" ma:internalName="DateandTimeModified">
      <xsd:simpleType>
        <xsd:restriction base="dms:DateTim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2edab9a-dc9d-426e-90cc-a0414d65d0e9"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3A08B6-8A17-4FA9-B200-6CDCFDE64769}">
  <ds:schemaRefs>
    <ds:schemaRef ds:uri="http://schemas.microsoft.com/sharepoint/events"/>
  </ds:schemaRefs>
</ds:datastoreItem>
</file>

<file path=customXml/itemProps2.xml><?xml version="1.0" encoding="utf-8"?>
<ds:datastoreItem xmlns:ds="http://schemas.openxmlformats.org/officeDocument/2006/customXml" ds:itemID="{E70233C1-7EDC-4E65-A2CE-DC00F064575C}">
  <ds:schemaRefs>
    <ds:schemaRef ds:uri="9a8f53b2-13a3-4793-90e7-10226504b3c4"/>
    <ds:schemaRef ds:uri="http://schemas.microsoft.com/office/2006/documentManagement/types"/>
    <ds:schemaRef ds:uri="http://www.w3.org/XML/1998/namespace"/>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e3eab8b6-c0c4-41d5-9873-d73174f14db4"/>
    <ds:schemaRef ds:uri="http://schemas.microsoft.com/office/2006/metadata/properties"/>
  </ds:schemaRefs>
</ds:datastoreItem>
</file>

<file path=customXml/itemProps3.xml><?xml version="1.0" encoding="utf-8"?>
<ds:datastoreItem xmlns:ds="http://schemas.openxmlformats.org/officeDocument/2006/customXml" ds:itemID="{980E9D5E-EB88-4532-B7FF-9C43B31C62F2}">
  <ds:schemaRefs>
    <ds:schemaRef ds:uri="9a8f53b2-13a3-4793-90e7-10226504b3c4"/>
    <ds:schemaRef ds:uri="e3eab8b6-c0c4-41d5-9873-d73174f14d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36CE950-682A-4CD2-A2AB-769F6AE4D8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1517</TotalTime>
  <Words>1324</Words>
  <Application>Microsoft Office PowerPoint</Application>
  <PresentationFormat>On-screen Show (4:3)</PresentationFormat>
  <Paragraphs>142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Sassoon Infant Std</vt:lpstr>
      <vt:lpstr>Times New Roman</vt:lpstr>
      <vt:lpstr>NEW Phonics Template</vt:lpstr>
      <vt:lpstr>PowerPoint Presentation</vt:lpstr>
      <vt:lpstr>PowerPoint Presentation</vt:lpstr>
      <vt:lpstr>PowerPoint Presentation</vt:lpstr>
      <vt:lpstr>PowerPoint Presentation</vt:lpstr>
      <vt:lpstr>What is the Phonics Screening Check?</vt:lpstr>
      <vt:lpstr>Play video:</vt:lpstr>
      <vt:lpstr>The complex code</vt:lpstr>
      <vt:lpstr>‘Special Friends’, ‘Fred Talk’</vt:lpstr>
      <vt:lpstr>Nonsense words</vt:lpstr>
      <vt:lpstr>Teach every child to read</vt:lpstr>
      <vt:lpstr>Virtual Classroom films</vt:lpstr>
      <vt:lpstr>How do I use the Virtual Classroom?</vt:lpstr>
      <vt:lpstr>Practice at home</vt:lpstr>
      <vt:lpstr>What can I do?</vt:lpstr>
      <vt:lpstr>Online resources available</vt:lpstr>
      <vt:lpstr>Thank you for all of your support. Please collect your child’s resource pack from the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Davina</dc:creator>
  <cp:lastModifiedBy>Ms G. Fitzgerald</cp:lastModifiedBy>
  <cp:revision>16</cp:revision>
  <cp:lastPrinted>2026-04-23T11:24:03Z</cp:lastPrinted>
  <dcterms:created xsi:type="dcterms:W3CDTF">2012-05-21T09:37:25Z</dcterms:created>
  <dcterms:modified xsi:type="dcterms:W3CDTF">2026-04-23T16:03:35Z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0x010100067D1AFDE363394FB0A1E3A52CA664CD</vt:lpwstr>
  </property>
  <property fmtid="{D5CDD505-2E9C-101B-9397-08002B2CF9AE}" pid="3" name="xd_Signature">
    <vt:bool>false</vt:bool>
  </property>
  <property fmtid="{D5CDD505-2E9C-101B-9397-08002B2CF9AE}" pid="4" name="xd_ProgID">
    <vt:lpwstr/>
  </property>
  <property fmtid="{D5CDD505-2E9C-101B-9397-08002B2CF9AE}" pid="5" name="DocumentSetDescription">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URL">
    <vt:lpwstr/>
  </property>
  <property fmtid="{D5CDD505-2E9C-101B-9397-08002B2CF9AE}" pid="11" name="MediaServiceImageTags">
    <vt:lpwstr/>
  </property>
  <property fmtid="{D5CDD505-2E9C-101B-9397-08002B2CF9AE}" pid="12" name="MSIP_Label_be5cb09a-2992-49d6-8ac9-5f63e7b1ad2f_Enabled">
    <vt:lpwstr>true</vt:lpwstr>
  </property>
  <property fmtid="{D5CDD505-2E9C-101B-9397-08002B2CF9AE}" pid="13" name="MSIP_Label_be5cb09a-2992-49d6-8ac9-5f63e7b1ad2f_SetDate">
    <vt:lpwstr>2024-07-25T07:28:12Z</vt:lpwstr>
  </property>
  <property fmtid="{D5CDD505-2E9C-101B-9397-08002B2CF9AE}" pid="14" name="MSIP_Label_be5cb09a-2992-49d6-8ac9-5f63e7b1ad2f_Method">
    <vt:lpwstr>Standard</vt:lpwstr>
  </property>
  <property fmtid="{D5CDD505-2E9C-101B-9397-08002B2CF9AE}" pid="15" name="MSIP_Label_be5cb09a-2992-49d6-8ac9-5f63e7b1ad2f_Name">
    <vt:lpwstr>Controlled</vt:lpwstr>
  </property>
  <property fmtid="{D5CDD505-2E9C-101B-9397-08002B2CF9AE}" pid="16" name="MSIP_Label_be5cb09a-2992-49d6-8ac9-5f63e7b1ad2f_SiteId">
    <vt:lpwstr>91761b62-4c45-43f5-9f0e-be8ad9b551ff</vt:lpwstr>
  </property>
  <property fmtid="{D5CDD505-2E9C-101B-9397-08002B2CF9AE}" pid="17" name="MSIP_Label_be5cb09a-2992-49d6-8ac9-5f63e7b1ad2f_ActionId">
    <vt:lpwstr>28de7904-ae05-48ba-8b17-e83169f68ba0</vt:lpwstr>
  </property>
  <property fmtid="{D5CDD505-2E9C-101B-9397-08002B2CF9AE}" pid="18" name="MSIP_Label_be5cb09a-2992-49d6-8ac9-5f63e7b1ad2f_ContentBits">
    <vt:lpwstr>0</vt:lpwstr>
  </property>
  <property fmtid="{D5CDD505-2E9C-101B-9397-08002B2CF9AE}" pid="19" name="_dlc_DocIdItemGuid">
    <vt:lpwstr>9b1b44af-05bd-4d34-a94f-386640753f78</vt:lpwstr>
  </property>
</Properties>
</file>