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8" r:id="rId1"/>
  </p:sldMasterIdLst>
  <p:sldIdLst>
    <p:sldId id="272" r:id="rId2"/>
    <p:sldId id="256" r:id="rId3"/>
    <p:sldId id="257" r:id="rId4"/>
    <p:sldId id="258" r:id="rId5"/>
    <p:sldId id="259" r:id="rId6"/>
    <p:sldId id="260" r:id="rId7"/>
    <p:sldId id="261" r:id="rId8"/>
    <p:sldId id="262" r:id="rId9"/>
    <p:sldId id="263" r:id="rId10"/>
    <p:sldId id="273" r:id="rId11"/>
    <p:sldId id="264" r:id="rId12"/>
    <p:sldId id="266" r:id="rId13"/>
    <p:sldId id="268" r:id="rId14"/>
    <p:sldId id="269" r:id="rId15"/>
    <p:sldId id="267"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EE6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85" autoAdjust="0"/>
    <p:restoredTop sz="94660"/>
  </p:normalViewPr>
  <p:slideViewPr>
    <p:cSldViewPr snapToGrid="0">
      <p:cViewPr>
        <p:scale>
          <a:sx n="80" d="100"/>
          <a:sy n="80" d="100"/>
        </p:scale>
        <p:origin x="5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A9C3FC-A6AD-4365-B215-FE2EC405D694}" type="datetimeFigureOut">
              <a:rPr lang="en-GB" smtClean="0"/>
              <a:t>17/09/2025</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BC52D5A9-9C88-4A17-B285-ABAB8DB9B419}" type="slidenum">
              <a:rPr lang="en-GB" smtClean="0"/>
              <a:t>‹#›</a:t>
            </a:fld>
            <a:endParaRPr lang="en-GB"/>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68484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A9C3FC-A6AD-4365-B215-FE2EC405D694}"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52D5A9-9C88-4A17-B285-ABAB8DB9B419}" type="slidenum">
              <a:rPr lang="en-GB" smtClean="0"/>
              <a:t>‹#›</a:t>
            </a:fld>
            <a:endParaRPr lang="en-GB"/>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01823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A9C3FC-A6AD-4365-B215-FE2EC405D694}"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52D5A9-9C88-4A17-B285-ABAB8DB9B419}" type="slidenum">
              <a:rPr lang="en-GB" smtClean="0"/>
              <a:t>‹#›</a:t>
            </a:fld>
            <a:endParaRPr lang="en-GB"/>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77918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A9C3FC-A6AD-4365-B215-FE2EC405D694}"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52D5A9-9C88-4A17-B285-ABAB8DB9B419}" type="slidenum">
              <a:rPr lang="en-GB" smtClean="0"/>
              <a:t>‹#›</a:t>
            </a:fld>
            <a:endParaRPr lang="en-GB"/>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776679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A9C3FC-A6AD-4365-B215-FE2EC405D694}" type="datetimeFigureOut">
              <a:rPr lang="en-GB" smtClean="0"/>
              <a:t>17/09/2025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C52D5A9-9C88-4A17-B285-ABAB8DB9B419}" type="slidenum">
              <a:rPr lang="en-GB" smtClean="0"/>
              <a:t>‹#›</a:t>
            </a:fld>
            <a:endParaRPr lang="en-GB"/>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473470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A9C3FC-A6AD-4365-B215-FE2EC405D694}" type="datetimeFigureOut">
              <a:rPr lang="en-GB" smtClean="0"/>
              <a:t>17/09/2025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C52D5A9-9C88-4A17-B285-ABAB8DB9B419}" type="slidenum">
              <a:rPr lang="en-GB" smtClean="0"/>
              <a:t>‹#›</a:t>
            </a:fld>
            <a:endParaRPr lang="en-GB"/>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4503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A9C3FC-A6AD-4365-B215-FE2EC405D694}" type="datetimeFigureOut">
              <a:rPr lang="en-GB" smtClean="0"/>
              <a:t>17/09/2025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C52D5A9-9C88-4A17-B285-ABAB8DB9B419}" type="slidenum">
              <a:rPr lang="en-GB" smtClean="0"/>
              <a:t>‹#›</a:t>
            </a:fld>
            <a:endParaRPr lang="en-GB"/>
          </a:p>
        </p:txBody>
      </p:sp>
    </p:spTree>
    <p:extLst>
      <p:ext uri="{BB962C8B-B14F-4D97-AF65-F5344CB8AC3E}">
        <p14:creationId xmlns:p14="http://schemas.microsoft.com/office/powerpoint/2010/main" val="3905461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3A9C3FC-A6AD-4365-B215-FE2EC405D694}"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52D5A9-9C88-4A17-B285-ABAB8DB9B419}" type="slidenum">
              <a:rPr lang="en-GB" smtClean="0"/>
              <a:t>‹#›</a:t>
            </a:fld>
            <a:endParaRPr lang="en-GB"/>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080209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53A9C3FC-A6AD-4365-B215-FE2EC405D694}" type="datetimeFigureOut">
              <a:rPr lang="en-GB" smtClean="0"/>
              <a:t>17/09/2025</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GB"/>
          </a:p>
        </p:txBody>
      </p:sp>
      <p:sp>
        <p:nvSpPr>
          <p:cNvPr id="7" name="Slide Number Placeholder 6"/>
          <p:cNvSpPr>
            <a:spLocks noGrp="1"/>
          </p:cNvSpPr>
          <p:nvPr>
            <p:ph type="sldNum" sz="quarter" idx="12"/>
          </p:nvPr>
        </p:nvSpPr>
        <p:spPr/>
        <p:txBody>
          <a:bodyPr/>
          <a:lstStyle/>
          <a:p>
            <a:fld id="{BC52D5A9-9C88-4A17-B285-ABAB8DB9B419}" type="slidenum">
              <a:rPr lang="en-GB" smtClean="0"/>
              <a:t>‹#›</a:t>
            </a:fld>
            <a:endParaRPr lang="en-GB"/>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694365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A9C3FC-A6AD-4365-B215-FE2EC405D694}"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52D5A9-9C88-4A17-B285-ABAB8DB9B419}" type="slidenum">
              <a:rPr lang="en-GB" smtClean="0"/>
              <a:t>‹#›</a:t>
            </a:fld>
            <a:endParaRPr lang="en-GB"/>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829882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A9C3FC-A6AD-4365-B215-FE2EC405D694}"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52D5A9-9C88-4A17-B285-ABAB8DB9B419}" type="slidenum">
              <a:rPr lang="en-GB" smtClean="0"/>
              <a:t>‹#›</a:t>
            </a:fld>
            <a:endParaRPr lang="en-GB"/>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089016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53A9C3FC-A6AD-4365-B215-FE2EC405D694}" type="datetimeFigureOut">
              <a:rPr lang="en-GB" smtClean="0"/>
              <a:t>17/09/2025</a:t>
            </a:fld>
            <a:endParaRPr lang="en-GB"/>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BC52D5A9-9C88-4A17-B285-ABAB8DB9B419}" type="slidenum">
              <a:rPr lang="en-GB" smtClean="0"/>
              <a:t>‹#›</a:t>
            </a:fld>
            <a:endParaRPr lang="en-GB"/>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6893985"/>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emmausschool.co.uk/school-uniform/"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emmausschool.co.uk/curriculum-subjects/"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804A91-9DF8-48DA-BCFD-1C08CE462ABD}"/>
              </a:ext>
            </a:extLst>
          </p:cNvPr>
          <p:cNvSpPr>
            <a:spLocks noGrp="1"/>
          </p:cNvSpPr>
          <p:nvPr>
            <p:ph type="title"/>
          </p:nvPr>
        </p:nvSpPr>
        <p:spPr/>
        <p:txBody>
          <a:bodyPr/>
          <a:lstStyle/>
          <a:p>
            <a:r>
              <a:rPr lang="en-GB" dirty="0">
                <a:solidFill>
                  <a:schemeClr val="accent1"/>
                </a:solidFill>
              </a:rPr>
              <a:t>Welcome: Meet the teacher </a:t>
            </a:r>
            <a:br>
              <a:rPr lang="en-GB" dirty="0">
                <a:solidFill>
                  <a:schemeClr val="accent1"/>
                </a:solidFill>
              </a:rPr>
            </a:br>
            <a:r>
              <a:rPr lang="en-GB" dirty="0">
                <a:solidFill>
                  <a:schemeClr val="accent1"/>
                </a:solidFill>
              </a:rPr>
              <a:t>September 2025 </a:t>
            </a:r>
          </a:p>
        </p:txBody>
      </p:sp>
      <p:sp>
        <p:nvSpPr>
          <p:cNvPr id="3" name="TextBox 2">
            <a:extLst>
              <a:ext uri="{FF2B5EF4-FFF2-40B4-BE49-F238E27FC236}">
                <a16:creationId xmlns:a16="http://schemas.microsoft.com/office/drawing/2014/main" id="{63AB4DA7-CED5-3453-E11E-DA2E06E3CD4A}"/>
              </a:ext>
            </a:extLst>
          </p:cNvPr>
          <p:cNvSpPr txBox="1"/>
          <p:nvPr/>
        </p:nvSpPr>
        <p:spPr>
          <a:xfrm>
            <a:off x="1148080" y="2184400"/>
            <a:ext cx="9753600" cy="3139321"/>
          </a:xfrm>
          <a:prstGeom prst="rect">
            <a:avLst/>
          </a:prstGeom>
          <a:noFill/>
        </p:spPr>
        <p:txBody>
          <a:bodyPr wrap="square" rtlCol="0">
            <a:spAutoFit/>
          </a:bodyPr>
          <a:lstStyle/>
          <a:p>
            <a:r>
              <a:rPr lang="en-GB" sz="2000" b="1" dirty="0"/>
              <a:t>Points we will cover:</a:t>
            </a:r>
            <a:br>
              <a:rPr lang="en-GB" sz="2000" b="1" dirty="0"/>
            </a:br>
            <a:r>
              <a:rPr lang="en-GB" sz="2000" b="1" dirty="0"/>
              <a:t>- The importance of attendance </a:t>
            </a:r>
            <a:br>
              <a:rPr lang="en-GB" sz="2000" b="1" dirty="0"/>
            </a:br>
            <a:r>
              <a:rPr lang="en-GB" sz="2000" b="1" dirty="0"/>
              <a:t>- Reading</a:t>
            </a:r>
            <a:br>
              <a:rPr lang="en-GB" sz="2000" b="1" dirty="0"/>
            </a:br>
            <a:r>
              <a:rPr lang="en-GB" sz="2000" b="1" dirty="0"/>
              <a:t>- Uniform</a:t>
            </a:r>
            <a:br>
              <a:rPr lang="en-GB" sz="2000" b="1" dirty="0"/>
            </a:br>
            <a:r>
              <a:rPr lang="en-GB" sz="2000" b="1" dirty="0"/>
              <a:t>- Snacks</a:t>
            </a:r>
            <a:br>
              <a:rPr lang="en-GB" sz="2000" b="1" dirty="0"/>
            </a:br>
            <a:r>
              <a:rPr lang="en-GB" sz="2000" b="1" dirty="0"/>
              <a:t>- Christian Values</a:t>
            </a:r>
            <a:br>
              <a:rPr lang="en-GB" sz="2000" b="1" dirty="0"/>
            </a:br>
            <a:r>
              <a:rPr lang="en-GB" sz="2000" b="1" dirty="0"/>
              <a:t>- Curriculum &amp; enrichment </a:t>
            </a:r>
            <a:br>
              <a:rPr lang="en-GB" sz="2000" b="1" dirty="0"/>
            </a:br>
            <a:r>
              <a:rPr lang="en-GB" sz="2000" b="1" dirty="0"/>
              <a:t>- Staff</a:t>
            </a:r>
            <a:br>
              <a:rPr lang="en-GB" sz="2000" b="1" dirty="0"/>
            </a:br>
            <a:r>
              <a:rPr lang="en-GB" sz="2000" b="1" dirty="0"/>
              <a:t>- Behaviour policy</a:t>
            </a:r>
            <a:br>
              <a:rPr lang="en-GB" dirty="0"/>
            </a:br>
            <a:endParaRPr lang="en-GB" dirty="0"/>
          </a:p>
        </p:txBody>
      </p:sp>
      <p:sp>
        <p:nvSpPr>
          <p:cNvPr id="4" name="TextBox 3">
            <a:extLst>
              <a:ext uri="{FF2B5EF4-FFF2-40B4-BE49-F238E27FC236}">
                <a16:creationId xmlns:a16="http://schemas.microsoft.com/office/drawing/2014/main" id="{10A66C7E-7B0F-2981-AE53-42AC718B1BE2}"/>
              </a:ext>
            </a:extLst>
          </p:cNvPr>
          <p:cNvSpPr txBox="1"/>
          <p:nvPr/>
        </p:nvSpPr>
        <p:spPr>
          <a:xfrm>
            <a:off x="6360160" y="2661920"/>
            <a:ext cx="4226560" cy="1938992"/>
          </a:xfrm>
          <a:prstGeom prst="rect">
            <a:avLst/>
          </a:prstGeom>
          <a:noFill/>
        </p:spPr>
        <p:txBody>
          <a:bodyPr wrap="square" rtlCol="0">
            <a:spAutoFit/>
          </a:bodyPr>
          <a:lstStyle/>
          <a:p>
            <a:r>
              <a:rPr lang="en-GB" sz="2400" b="1" i="1" dirty="0">
                <a:solidFill>
                  <a:schemeClr val="accent1"/>
                </a:solidFill>
                <a:latin typeface="Comic Sans MS" panose="030F0702030302020204" pitchFamily="66" charset="0"/>
              </a:rPr>
              <a:t>The slides to this meeting will be available on our school website for you to access and read at your leisure.</a:t>
            </a:r>
          </a:p>
        </p:txBody>
      </p:sp>
    </p:spTree>
    <p:extLst>
      <p:ext uri="{BB962C8B-B14F-4D97-AF65-F5344CB8AC3E}">
        <p14:creationId xmlns:p14="http://schemas.microsoft.com/office/powerpoint/2010/main" val="21316090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2A13-12BC-4836-9546-FF80122B21C7}"/>
              </a:ext>
            </a:extLst>
          </p:cNvPr>
          <p:cNvSpPr>
            <a:spLocks noGrp="1"/>
          </p:cNvSpPr>
          <p:nvPr>
            <p:ph type="ctrTitle"/>
          </p:nvPr>
        </p:nvSpPr>
        <p:spPr>
          <a:xfrm>
            <a:off x="852883" y="289755"/>
            <a:ext cx="10327308" cy="907449"/>
          </a:xfrm>
        </p:spPr>
        <p:txBody>
          <a:bodyPr>
            <a:normAutofit/>
          </a:bodyPr>
          <a:lstStyle/>
          <a:p>
            <a:r>
              <a:rPr lang="en-GB" sz="3600" b="1" dirty="0">
                <a:solidFill>
                  <a:schemeClr val="accent1"/>
                </a:solidFill>
                <a:latin typeface="Comic Sans MS" panose="030F0702030302020204" pitchFamily="66" charset="0"/>
              </a:rPr>
              <a:t>Attendance Matters At Emmaus</a:t>
            </a:r>
          </a:p>
        </p:txBody>
      </p:sp>
      <p:sp>
        <p:nvSpPr>
          <p:cNvPr id="3" name="Subtitle 2">
            <a:extLst>
              <a:ext uri="{FF2B5EF4-FFF2-40B4-BE49-F238E27FC236}">
                <a16:creationId xmlns:a16="http://schemas.microsoft.com/office/drawing/2014/main" id="{ECE0034A-6B7B-4031-9A57-BD104E072320}"/>
              </a:ext>
            </a:extLst>
          </p:cNvPr>
          <p:cNvSpPr>
            <a:spLocks noGrp="1"/>
          </p:cNvSpPr>
          <p:nvPr>
            <p:ph type="subTitle" idx="1"/>
          </p:nvPr>
        </p:nvSpPr>
        <p:spPr>
          <a:xfrm>
            <a:off x="560651" y="1574276"/>
            <a:ext cx="10902343" cy="5147035"/>
          </a:xfrm>
        </p:spPr>
        <p:txBody>
          <a:bodyPr>
            <a:normAutofit fontScale="32500" lnSpcReduction="20000"/>
          </a:bodyPr>
          <a:lstStyle/>
          <a:p>
            <a:pPr algn="l"/>
            <a:r>
              <a:rPr lang="en-US" sz="5600" dirty="0">
                <a:latin typeface="Comic Sans MS" panose="030F0702030302020204" pitchFamily="66" charset="0"/>
              </a:rPr>
              <a:t>Please ensure your child arrives for school on time</a:t>
            </a:r>
          </a:p>
          <a:p>
            <a:pPr algn="l"/>
            <a:r>
              <a:rPr lang="en-US" sz="5600" dirty="0">
                <a:latin typeface="Comic Sans MS" panose="030F0702030302020204" pitchFamily="66" charset="0"/>
              </a:rPr>
              <a:t>Telephone school if your child is to be late or absent</a:t>
            </a:r>
          </a:p>
          <a:p>
            <a:pPr algn="l"/>
            <a:r>
              <a:rPr lang="en-US" sz="5600" dirty="0">
                <a:latin typeface="Comic Sans MS" panose="030F0702030302020204" pitchFamily="66" charset="0"/>
              </a:rPr>
              <a:t>For routine non-emergency medical and dental appointments please ensure they are made outside of school hours</a:t>
            </a:r>
          </a:p>
          <a:p>
            <a:pPr algn="l"/>
            <a:r>
              <a:rPr lang="en-US" sz="5600" dirty="0">
                <a:latin typeface="Comic Sans MS" panose="030F0702030302020204" pitchFamily="66" charset="0"/>
              </a:rPr>
              <a:t>Contact school preferably by 9 am on the first day of absence if your child is unable to attend through illness.</a:t>
            </a:r>
          </a:p>
          <a:p>
            <a:pPr algn="l"/>
            <a:r>
              <a:rPr lang="en-US" sz="5600" dirty="0">
                <a:latin typeface="Comic Sans MS" panose="030F0702030302020204" pitchFamily="66" charset="0"/>
              </a:rPr>
              <a:t>If a text message/phone call is received as a result of your child’s absence it is important that you respond to this text to ensure your child is appropriately safeguarded.</a:t>
            </a:r>
          </a:p>
          <a:p>
            <a:pPr algn="l"/>
            <a:r>
              <a:rPr lang="en-US" sz="5600" dirty="0">
                <a:latin typeface="Comic Sans MS" panose="030F0702030302020204" pitchFamily="66" charset="0"/>
              </a:rPr>
              <a:t>Contact Mrs Hope (Attendance Lead) or </a:t>
            </a:r>
            <a:r>
              <a:rPr lang="en-US" sz="5600" dirty="0" err="1">
                <a:latin typeface="Comic Sans MS" panose="030F0702030302020204" pitchFamily="66" charset="0"/>
              </a:rPr>
              <a:t>Mr</a:t>
            </a:r>
            <a:r>
              <a:rPr lang="en-US" sz="5600" dirty="0">
                <a:latin typeface="Comic Sans MS" panose="030F0702030302020204" pitchFamily="66" charset="0"/>
              </a:rPr>
              <a:t> Williams (Headteacher) if the reason for absence requires a more personal contact.</a:t>
            </a:r>
          </a:p>
          <a:p>
            <a:pPr algn="l"/>
            <a:r>
              <a:rPr lang="en-US" sz="5600" b="1" dirty="0">
                <a:solidFill>
                  <a:schemeClr val="accent1"/>
                </a:solidFill>
                <a:latin typeface="Comic Sans MS" panose="030F0702030302020204" pitchFamily="66" charset="0"/>
              </a:rPr>
              <a:t>Holidays in term time will not be authorized and will result in a fine </a:t>
            </a:r>
          </a:p>
          <a:p>
            <a:endParaRPr lang="en-GB" dirty="0"/>
          </a:p>
        </p:txBody>
      </p:sp>
      <p:pic>
        <p:nvPicPr>
          <p:cNvPr id="5" name="Picture 4">
            <a:extLst>
              <a:ext uri="{FF2B5EF4-FFF2-40B4-BE49-F238E27FC236}">
                <a16:creationId xmlns:a16="http://schemas.microsoft.com/office/drawing/2014/main" id="{8BDBD41D-8F8B-486D-8CAF-402F54C8DC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4272" y="320511"/>
            <a:ext cx="1688984" cy="1426900"/>
          </a:xfrm>
          <a:prstGeom prst="rect">
            <a:avLst/>
          </a:prstGeom>
        </p:spPr>
      </p:pic>
    </p:spTree>
    <p:extLst>
      <p:ext uri="{BB962C8B-B14F-4D97-AF65-F5344CB8AC3E}">
        <p14:creationId xmlns:p14="http://schemas.microsoft.com/office/powerpoint/2010/main" val="2963283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6854C-41CB-473B-BF99-F252D9C55620}"/>
              </a:ext>
            </a:extLst>
          </p:cNvPr>
          <p:cNvSpPr>
            <a:spLocks noGrp="1"/>
          </p:cNvSpPr>
          <p:nvPr>
            <p:ph type="title"/>
          </p:nvPr>
        </p:nvSpPr>
        <p:spPr>
          <a:xfrm>
            <a:off x="175715" y="-99934"/>
            <a:ext cx="9720072" cy="729465"/>
          </a:xfrm>
        </p:spPr>
        <p:txBody>
          <a:bodyPr>
            <a:normAutofit fontScale="90000"/>
          </a:bodyPr>
          <a:lstStyle/>
          <a:p>
            <a:br>
              <a:rPr lang="en-US" dirty="0"/>
            </a:br>
            <a:r>
              <a:rPr lang="en-US" b="1" dirty="0">
                <a:solidFill>
                  <a:schemeClr val="accent1"/>
                </a:solidFill>
              </a:rPr>
              <a:t>Reading opens so many opportunities</a:t>
            </a:r>
            <a:br>
              <a:rPr lang="en-US" dirty="0">
                <a:latin typeface="Comic Sans MS" panose="030F0702030302020204" pitchFamily="66" charset="0"/>
              </a:rPr>
            </a:br>
            <a:br>
              <a:rPr lang="en-US" b="1" dirty="0"/>
            </a:br>
            <a:endParaRPr lang="en-GB" dirty="0"/>
          </a:p>
        </p:txBody>
      </p:sp>
      <p:sp>
        <p:nvSpPr>
          <p:cNvPr id="3" name="Content Placeholder 2">
            <a:extLst>
              <a:ext uri="{FF2B5EF4-FFF2-40B4-BE49-F238E27FC236}">
                <a16:creationId xmlns:a16="http://schemas.microsoft.com/office/drawing/2014/main" id="{684210B9-F81B-4B3E-898D-7EB3A8B72F13}"/>
              </a:ext>
            </a:extLst>
          </p:cNvPr>
          <p:cNvSpPr>
            <a:spLocks noGrp="1"/>
          </p:cNvSpPr>
          <p:nvPr>
            <p:ph idx="1"/>
          </p:nvPr>
        </p:nvSpPr>
        <p:spPr>
          <a:xfrm>
            <a:off x="677333" y="873303"/>
            <a:ext cx="10613965" cy="5732979"/>
          </a:xfrm>
        </p:spPr>
        <p:txBody>
          <a:bodyPr>
            <a:normAutofit fontScale="92500" lnSpcReduction="10000"/>
          </a:bodyPr>
          <a:lstStyle/>
          <a:p>
            <a:pPr marL="0" indent="0">
              <a:buNone/>
            </a:pPr>
            <a:r>
              <a:rPr lang="en-US" sz="1800" b="1" i="1" dirty="0">
                <a:latin typeface="Comic Sans MS" panose="030F0702030302020204" pitchFamily="66" charset="0"/>
              </a:rPr>
              <a:t>The Top Ten Benefits of Reading for Children</a:t>
            </a:r>
            <a:endParaRPr lang="en-US" sz="1800" i="1" dirty="0">
              <a:latin typeface="Comic Sans MS" panose="030F0702030302020204" pitchFamily="66" charset="0"/>
            </a:endParaRPr>
          </a:p>
          <a:p>
            <a:r>
              <a:rPr lang="en-US" sz="2600" dirty="0">
                <a:latin typeface="Comic Sans MS" panose="030F0702030302020204" pitchFamily="66" charset="0"/>
              </a:rPr>
              <a:t>Their vocabulary is larger and more extensive.</a:t>
            </a:r>
          </a:p>
          <a:p>
            <a:r>
              <a:rPr lang="en-US" sz="2600" dirty="0">
                <a:latin typeface="Comic Sans MS" panose="030F0702030302020204" pitchFamily="66" charset="0"/>
              </a:rPr>
              <a:t>They perform better academically.</a:t>
            </a:r>
          </a:p>
          <a:p>
            <a:r>
              <a:rPr lang="en-US" sz="2600" dirty="0">
                <a:latin typeface="Comic Sans MS" panose="030F0702030302020204" pitchFamily="66" charset="0"/>
              </a:rPr>
              <a:t>Their imagination can run wild.</a:t>
            </a:r>
          </a:p>
          <a:p>
            <a:r>
              <a:rPr lang="en-US" sz="2600" dirty="0">
                <a:latin typeface="Comic Sans MS" panose="030F0702030302020204" pitchFamily="66" charset="0"/>
              </a:rPr>
              <a:t>Their creativity skills develop.</a:t>
            </a:r>
          </a:p>
          <a:p>
            <a:r>
              <a:rPr lang="en-US" sz="2600" dirty="0">
                <a:latin typeface="Comic Sans MS" panose="030F0702030302020204" pitchFamily="66" charset="0"/>
              </a:rPr>
              <a:t>They develop empathy.</a:t>
            </a:r>
          </a:p>
          <a:p>
            <a:r>
              <a:rPr lang="en-US" sz="2600" dirty="0">
                <a:latin typeface="Comic Sans MS" panose="030F0702030302020204" pitchFamily="66" charset="0"/>
              </a:rPr>
              <a:t>They gain a deeper understanding of their world.</a:t>
            </a:r>
          </a:p>
          <a:p>
            <a:r>
              <a:rPr lang="en-US" sz="2600" dirty="0">
                <a:latin typeface="Comic Sans MS" panose="030F0702030302020204" pitchFamily="66" charset="0"/>
              </a:rPr>
              <a:t>Their concentration levels improve.</a:t>
            </a:r>
          </a:p>
          <a:p>
            <a:r>
              <a:rPr lang="en-US" sz="2600" dirty="0">
                <a:latin typeface="Comic Sans MS" panose="030F0702030302020204" pitchFamily="66" charset="0"/>
              </a:rPr>
              <a:t>The parent and child bond improves.</a:t>
            </a:r>
          </a:p>
          <a:p>
            <a:r>
              <a:rPr lang="en-US" sz="2600" dirty="0">
                <a:latin typeface="Comic Sans MS" panose="030F0702030302020204" pitchFamily="66" charset="0"/>
              </a:rPr>
              <a:t>Their cognitive development is supported.</a:t>
            </a:r>
          </a:p>
          <a:p>
            <a:r>
              <a:rPr lang="en-US" sz="2600" dirty="0">
                <a:latin typeface="Comic Sans MS" panose="030F0702030302020204" pitchFamily="66" charset="0"/>
              </a:rPr>
              <a:t>Their social skills and interaction improve.</a:t>
            </a:r>
            <a:endParaRPr lang="en-US" sz="4900" dirty="0">
              <a:latin typeface="Comic Sans MS" panose="030F0702030302020204" pitchFamily="66" charset="0"/>
            </a:endParaRPr>
          </a:p>
          <a:p>
            <a:pPr marL="0" indent="0">
              <a:buNone/>
            </a:pPr>
            <a:endParaRPr lang="en-US" dirty="0"/>
          </a:p>
          <a:p>
            <a:pPr marL="0" indent="0">
              <a:buNone/>
            </a:pPr>
            <a:endParaRPr lang="en-GB" dirty="0"/>
          </a:p>
        </p:txBody>
      </p:sp>
      <p:pic>
        <p:nvPicPr>
          <p:cNvPr id="1026" name="Picture 2" descr="Reading Is Key To Learning Drawn Open Book Sign Stock Illustration -  Download Image Now - Advice, Ancient, Ancient History - iStock">
            <a:extLst>
              <a:ext uri="{FF2B5EF4-FFF2-40B4-BE49-F238E27FC236}">
                <a16:creationId xmlns:a16="http://schemas.microsoft.com/office/drawing/2014/main" id="{A82BD97C-254C-45F1-A726-E4A46EED60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3233" y="1659328"/>
            <a:ext cx="2582945" cy="2080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4913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6854C-41CB-473B-BF99-F252D9C55620}"/>
              </a:ext>
            </a:extLst>
          </p:cNvPr>
          <p:cNvSpPr>
            <a:spLocks noGrp="1"/>
          </p:cNvSpPr>
          <p:nvPr>
            <p:ph type="title"/>
          </p:nvPr>
        </p:nvSpPr>
        <p:spPr>
          <a:xfrm>
            <a:off x="595902" y="679450"/>
            <a:ext cx="8342615" cy="1250950"/>
          </a:xfrm>
        </p:spPr>
        <p:txBody>
          <a:bodyPr>
            <a:normAutofit/>
          </a:bodyPr>
          <a:lstStyle/>
          <a:p>
            <a:r>
              <a:rPr lang="en-US" b="1" dirty="0">
                <a:solidFill>
                  <a:schemeClr val="accent1"/>
                </a:solidFill>
                <a:latin typeface="Comic Sans MS" panose="030F0702030302020204" pitchFamily="66" charset="0"/>
              </a:rPr>
              <a:t>Reading is KEY to Progress across the curriculum</a:t>
            </a:r>
            <a:endParaRPr lang="en-GB" b="1" dirty="0">
              <a:solidFill>
                <a:schemeClr val="accent1"/>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684210B9-F81B-4B3E-898D-7EB3A8B72F13}"/>
              </a:ext>
            </a:extLst>
          </p:cNvPr>
          <p:cNvSpPr>
            <a:spLocks noGrp="1"/>
          </p:cNvSpPr>
          <p:nvPr>
            <p:ph idx="1"/>
          </p:nvPr>
        </p:nvSpPr>
        <p:spPr>
          <a:xfrm>
            <a:off x="595901" y="1593130"/>
            <a:ext cx="10691859" cy="4585420"/>
          </a:xfrm>
        </p:spPr>
        <p:txBody>
          <a:bodyPr>
            <a:normAutofit/>
          </a:bodyPr>
          <a:lstStyle/>
          <a:p>
            <a:pPr marL="0" indent="0" algn="ctr">
              <a:buNone/>
            </a:pPr>
            <a:r>
              <a:rPr lang="en-US" dirty="0">
                <a:latin typeface="Comic Sans MS" panose="030F0702030302020204" pitchFamily="66" charset="0"/>
              </a:rPr>
              <a:t>If you read with your child at home, then you are supplementing what they learn in the classroom as well as giving them additional one-on-one support that the classroom cannot always give. </a:t>
            </a:r>
          </a:p>
          <a:p>
            <a:pPr marL="0" indent="0">
              <a:buNone/>
            </a:pPr>
            <a:r>
              <a:rPr lang="en-US" dirty="0">
                <a:latin typeface="Comic Sans MS" panose="030F0702030302020204" pitchFamily="66" charset="0"/>
              </a:rPr>
              <a:t>To have successful and effective reading sessions, consider the following:</a:t>
            </a:r>
          </a:p>
          <a:p>
            <a:r>
              <a:rPr lang="en-US" dirty="0">
                <a:latin typeface="Comic Sans MS" panose="030F0702030302020204" pitchFamily="66" charset="0"/>
              </a:rPr>
              <a:t>Make it part of your routine. </a:t>
            </a:r>
          </a:p>
          <a:p>
            <a:r>
              <a:rPr lang="en-US" dirty="0">
                <a:latin typeface="Comic Sans MS" panose="030F0702030302020204" pitchFamily="66" charset="0"/>
              </a:rPr>
              <a:t>Encourage variation of books. </a:t>
            </a:r>
          </a:p>
          <a:p>
            <a:r>
              <a:rPr lang="en-US" dirty="0">
                <a:latin typeface="Comic Sans MS" panose="030F0702030302020204" pitchFamily="66" charset="0"/>
              </a:rPr>
              <a:t>Have patience with your child. </a:t>
            </a:r>
          </a:p>
          <a:p>
            <a:r>
              <a:rPr lang="en-US" dirty="0">
                <a:latin typeface="Comic Sans MS" panose="030F0702030302020204" pitchFamily="66" charset="0"/>
              </a:rPr>
              <a:t>Continue the discussion after you have read the story. </a:t>
            </a:r>
          </a:p>
          <a:p>
            <a:pPr marL="0" indent="0">
              <a:buNone/>
            </a:pPr>
            <a:r>
              <a:rPr lang="en-US" b="1" dirty="0">
                <a:solidFill>
                  <a:srgbClr val="C00000"/>
                </a:solidFill>
                <a:latin typeface="Comic Sans MS" panose="030F0702030302020204" pitchFamily="66" charset="0"/>
              </a:rPr>
              <a:t>If reading is something you require support with, please let me know. I will do my very best to support parents in any way I can.</a:t>
            </a:r>
          </a:p>
          <a:p>
            <a:pPr marL="0" indent="0">
              <a:buNone/>
            </a:pPr>
            <a:endParaRPr lang="en-GB" dirty="0"/>
          </a:p>
        </p:txBody>
      </p:sp>
    </p:spTree>
    <p:extLst>
      <p:ext uri="{BB962C8B-B14F-4D97-AF65-F5344CB8AC3E}">
        <p14:creationId xmlns:p14="http://schemas.microsoft.com/office/powerpoint/2010/main" val="18756716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7BC3C-8C54-4DFE-B0B9-1B2A26A0B976}"/>
              </a:ext>
            </a:extLst>
          </p:cNvPr>
          <p:cNvSpPr>
            <a:spLocks noGrp="1"/>
          </p:cNvSpPr>
          <p:nvPr>
            <p:ph type="title"/>
          </p:nvPr>
        </p:nvSpPr>
        <p:spPr>
          <a:xfrm>
            <a:off x="838200" y="365126"/>
            <a:ext cx="10515600" cy="1128394"/>
          </a:xfrm>
        </p:spPr>
        <p:txBody>
          <a:bodyPr>
            <a:normAutofit fontScale="90000"/>
          </a:bodyPr>
          <a:lstStyle/>
          <a:p>
            <a:r>
              <a:rPr lang="en-GB" b="1" dirty="0">
                <a:solidFill>
                  <a:schemeClr val="accent1"/>
                </a:solidFill>
              </a:rPr>
              <a:t>Christian Values – </a:t>
            </a:r>
            <a:br>
              <a:rPr lang="en-GB" b="1" dirty="0">
                <a:solidFill>
                  <a:schemeClr val="accent1"/>
                </a:solidFill>
              </a:rPr>
            </a:br>
            <a:r>
              <a:rPr lang="en-GB" sz="1800" b="1" dirty="0">
                <a:solidFill>
                  <a:schemeClr val="accent1"/>
                </a:solidFill>
                <a:latin typeface="Comic Sans MS" panose="030F0702030302020204" pitchFamily="66" charset="0"/>
              </a:rPr>
              <a:t>please read at your leisure </a:t>
            </a:r>
            <a:br>
              <a:rPr lang="en-GB" b="1" dirty="0">
                <a:solidFill>
                  <a:schemeClr val="accent1"/>
                </a:solidFill>
              </a:rPr>
            </a:br>
            <a:endParaRPr lang="en-GB" b="1" dirty="0">
              <a:solidFill>
                <a:schemeClr val="accent1"/>
              </a:solidFill>
            </a:endParaRPr>
          </a:p>
        </p:txBody>
      </p:sp>
      <p:sp>
        <p:nvSpPr>
          <p:cNvPr id="3" name="Content Placeholder 2">
            <a:extLst>
              <a:ext uri="{FF2B5EF4-FFF2-40B4-BE49-F238E27FC236}">
                <a16:creationId xmlns:a16="http://schemas.microsoft.com/office/drawing/2014/main" id="{D5497D3C-5C9E-473C-9FF3-EDFB36B9407A}"/>
              </a:ext>
            </a:extLst>
          </p:cNvPr>
          <p:cNvSpPr>
            <a:spLocks noGrp="1"/>
          </p:cNvSpPr>
          <p:nvPr>
            <p:ph idx="1"/>
          </p:nvPr>
        </p:nvSpPr>
        <p:spPr>
          <a:xfrm>
            <a:off x="762785" y="1168400"/>
            <a:ext cx="10515600" cy="5689600"/>
          </a:xfrm>
        </p:spPr>
        <p:txBody>
          <a:bodyPr>
            <a:normAutofit/>
          </a:bodyPr>
          <a:lstStyle/>
          <a:p>
            <a:pPr marL="0" indent="0" algn="ctr">
              <a:buNone/>
            </a:pPr>
            <a:r>
              <a:rPr lang="en-GB" sz="2600" dirty="0">
                <a:latin typeface="Comic Sans MS" panose="030F0702030302020204" pitchFamily="66" charset="0"/>
              </a:rPr>
              <a:t>At the very heart of what we do at Emmaus is our Christian Values</a:t>
            </a:r>
          </a:p>
          <a:p>
            <a:pPr marL="0" indent="0">
              <a:buNone/>
            </a:pPr>
            <a:r>
              <a:rPr lang="en-GB" sz="2600" dirty="0">
                <a:latin typeface="Comic Sans MS" panose="030F0702030302020204" pitchFamily="66" charset="0"/>
              </a:rPr>
              <a:t>We are committed to creating a school based on the values of the Gospel, in which the traditions of the Anglican and Roman Catholic Churches are valued and affirmed by the whole community.</a:t>
            </a:r>
          </a:p>
          <a:p>
            <a:pPr marL="0" indent="0" fontAlgn="t">
              <a:buNone/>
            </a:pPr>
            <a:r>
              <a:rPr lang="en-GB" sz="2600" dirty="0">
                <a:latin typeface="Comic Sans MS" panose="030F0702030302020204" pitchFamily="66" charset="0"/>
              </a:rPr>
              <a:t>Developing an inclusive environment where the individual talents of each member of the school community are valued and nurtured.</a:t>
            </a:r>
          </a:p>
          <a:p>
            <a:pPr marL="0" indent="0" fontAlgn="t">
              <a:buNone/>
            </a:pPr>
            <a:r>
              <a:rPr lang="en-GB" sz="2600" dirty="0">
                <a:latin typeface="Comic Sans MS" panose="030F0702030302020204" pitchFamily="66" charset="0"/>
              </a:rPr>
              <a:t>Fostering within the school community, a sense of commitment and responsibility, respecting others and oneself.</a:t>
            </a:r>
          </a:p>
          <a:p>
            <a:pPr marL="0" indent="0" fontAlgn="t">
              <a:buNone/>
            </a:pPr>
            <a:r>
              <a:rPr lang="en-GB" sz="2600" dirty="0">
                <a:latin typeface="Comic Sans MS" panose="030F0702030302020204" pitchFamily="66" charset="0"/>
              </a:rPr>
              <a:t>Delivering a broad and balanced curriculum which both challenges and supports the diverse needs of each individual </a:t>
            </a:r>
          </a:p>
          <a:p>
            <a:endParaRPr lang="en-GB" dirty="0"/>
          </a:p>
          <a:p>
            <a:pPr marL="0" indent="0">
              <a:buNone/>
            </a:pPr>
            <a:endParaRPr lang="en-GB" dirty="0"/>
          </a:p>
          <a:p>
            <a:endParaRPr lang="en-GB" dirty="0"/>
          </a:p>
        </p:txBody>
      </p:sp>
    </p:spTree>
    <p:extLst>
      <p:ext uri="{BB962C8B-B14F-4D97-AF65-F5344CB8AC3E}">
        <p14:creationId xmlns:p14="http://schemas.microsoft.com/office/powerpoint/2010/main" val="32787050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A64E88-2D9B-4EF8-8625-067192DC43AA}"/>
              </a:ext>
            </a:extLst>
          </p:cNvPr>
          <p:cNvSpPr>
            <a:spLocks noGrp="1"/>
          </p:cNvSpPr>
          <p:nvPr>
            <p:ph type="title"/>
          </p:nvPr>
        </p:nvSpPr>
        <p:spPr>
          <a:xfrm>
            <a:off x="1451579" y="804519"/>
            <a:ext cx="9603275" cy="475641"/>
          </a:xfrm>
        </p:spPr>
        <p:txBody>
          <a:bodyPr>
            <a:normAutofit/>
          </a:bodyPr>
          <a:lstStyle/>
          <a:p>
            <a:pPr algn="ctr"/>
            <a:r>
              <a:rPr lang="en-GB" sz="1600" b="1" dirty="0">
                <a:solidFill>
                  <a:schemeClr val="accent1"/>
                </a:solidFill>
                <a:latin typeface="Comic Sans MS" panose="030F0702030302020204" pitchFamily="66" charset="0"/>
              </a:rPr>
              <a:t>Teachers and support staff and other adults working in 2W</a:t>
            </a:r>
          </a:p>
        </p:txBody>
      </p:sp>
      <p:sp>
        <p:nvSpPr>
          <p:cNvPr id="3" name="Content Placeholder 2">
            <a:extLst>
              <a:ext uri="{FF2B5EF4-FFF2-40B4-BE49-F238E27FC236}">
                <a16:creationId xmlns:a16="http://schemas.microsoft.com/office/drawing/2014/main" id="{94876582-AD5E-46A0-9FE7-7199DA2D2767}"/>
              </a:ext>
            </a:extLst>
          </p:cNvPr>
          <p:cNvSpPr>
            <a:spLocks noGrp="1"/>
          </p:cNvSpPr>
          <p:nvPr>
            <p:ph idx="1"/>
          </p:nvPr>
        </p:nvSpPr>
        <p:spPr>
          <a:xfrm>
            <a:off x="1451579" y="2015732"/>
            <a:ext cx="9603275" cy="3562108"/>
          </a:xfrm>
        </p:spPr>
        <p:txBody>
          <a:bodyPr>
            <a:normAutofit fontScale="47500" lnSpcReduction="20000"/>
          </a:bodyPr>
          <a:lstStyle/>
          <a:p>
            <a:r>
              <a:rPr lang="en-GB" sz="4400" dirty="0">
                <a:solidFill>
                  <a:schemeClr val="accent1"/>
                </a:solidFill>
                <a:latin typeface="Comic Sans MS" panose="030F0702030302020204" pitchFamily="66" charset="0"/>
              </a:rPr>
              <a:t>Miss Walker – Class Teacher</a:t>
            </a:r>
          </a:p>
          <a:p>
            <a:r>
              <a:rPr lang="en-GB" sz="4400" dirty="0">
                <a:solidFill>
                  <a:schemeClr val="accent1"/>
                </a:solidFill>
                <a:latin typeface="Comic Sans MS" panose="030F0702030302020204" pitchFamily="66" charset="0"/>
              </a:rPr>
              <a:t>Mrs Hunstone – Learning Support Assistant</a:t>
            </a:r>
          </a:p>
          <a:p>
            <a:r>
              <a:rPr lang="en-GB" sz="4400" dirty="0">
                <a:solidFill>
                  <a:schemeClr val="accent1"/>
                </a:solidFill>
                <a:latin typeface="Comic Sans MS" panose="030F0702030302020204" pitchFamily="66" charset="0"/>
              </a:rPr>
              <a:t>Mrs Boylan – 1:1 Support</a:t>
            </a:r>
          </a:p>
          <a:p>
            <a:pPr marL="0" indent="0">
              <a:buNone/>
            </a:pPr>
            <a:endParaRPr lang="en-GB" sz="4000" dirty="0">
              <a:solidFill>
                <a:schemeClr val="bg2">
                  <a:lumMod val="50000"/>
                </a:schemeClr>
              </a:solidFill>
              <a:latin typeface="Comic Sans MS" panose="030F0702030302020204" pitchFamily="66" charset="0"/>
            </a:endParaRPr>
          </a:p>
          <a:p>
            <a:pPr marL="0" indent="0">
              <a:buNone/>
            </a:pPr>
            <a:r>
              <a:rPr lang="en-GB" sz="4000" dirty="0">
                <a:solidFill>
                  <a:schemeClr val="bg2">
                    <a:lumMod val="50000"/>
                  </a:schemeClr>
                </a:solidFill>
                <a:latin typeface="Comic Sans MS" panose="030F0702030302020204" pitchFamily="66" charset="0"/>
              </a:rPr>
              <a:t>WE VERY MUCH WORK AS A TEAM IN Year 2 so although the staff above are in 2W the children will also have access to support from our teacher and staff in 2M to support learning and if children in classes need to talk through any worries.</a:t>
            </a:r>
          </a:p>
          <a:p>
            <a:pPr marL="0" indent="0">
              <a:buNone/>
            </a:pPr>
            <a:r>
              <a:rPr lang="en-GB" sz="4000" dirty="0">
                <a:solidFill>
                  <a:schemeClr val="bg2">
                    <a:lumMod val="50000"/>
                  </a:schemeClr>
                </a:solidFill>
                <a:latin typeface="Comic Sans MS" panose="030F0702030302020204" pitchFamily="66" charset="0"/>
              </a:rPr>
              <a:t>We encourage all our children to have a voice if they are worried and signpost them to all the adults in Year 2 and staff at lunchtimes and playtime. </a:t>
            </a:r>
          </a:p>
        </p:txBody>
      </p:sp>
    </p:spTree>
    <p:extLst>
      <p:ext uri="{BB962C8B-B14F-4D97-AF65-F5344CB8AC3E}">
        <p14:creationId xmlns:p14="http://schemas.microsoft.com/office/powerpoint/2010/main" val="1775401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0D38BC-5B37-4E18-A215-47F7BBDC4A22}"/>
              </a:ext>
            </a:extLst>
          </p:cNvPr>
          <p:cNvSpPr>
            <a:spLocks noGrp="1"/>
          </p:cNvSpPr>
          <p:nvPr>
            <p:ph type="title"/>
          </p:nvPr>
        </p:nvSpPr>
        <p:spPr/>
        <p:txBody>
          <a:bodyPr/>
          <a:lstStyle/>
          <a:p>
            <a:r>
              <a:rPr lang="en-GB" sz="2400" dirty="0">
                <a:latin typeface="Comic Sans MS" panose="030F0702030302020204" pitchFamily="66" charset="0"/>
              </a:rPr>
              <a:t>Behaviour policy</a:t>
            </a:r>
            <a:r>
              <a:rPr lang="en-GB" dirty="0"/>
              <a:t> </a:t>
            </a:r>
          </a:p>
        </p:txBody>
      </p:sp>
      <p:sp>
        <p:nvSpPr>
          <p:cNvPr id="6" name="Content Placeholder 5">
            <a:extLst>
              <a:ext uri="{FF2B5EF4-FFF2-40B4-BE49-F238E27FC236}">
                <a16:creationId xmlns:a16="http://schemas.microsoft.com/office/drawing/2014/main" id="{900A9F37-7334-447B-A7CA-67D306C4D04A}"/>
              </a:ext>
            </a:extLst>
          </p:cNvPr>
          <p:cNvSpPr>
            <a:spLocks noGrp="1"/>
          </p:cNvSpPr>
          <p:nvPr>
            <p:ph idx="1"/>
          </p:nvPr>
        </p:nvSpPr>
        <p:spPr>
          <a:xfrm>
            <a:off x="838200" y="1517715"/>
            <a:ext cx="10515600" cy="4659247"/>
          </a:xfrm>
        </p:spPr>
        <p:txBody>
          <a:bodyPr>
            <a:normAutofit/>
          </a:bodyPr>
          <a:lstStyle/>
          <a:p>
            <a:pPr marL="0" indent="0">
              <a:buNone/>
            </a:pPr>
            <a:r>
              <a:rPr lang="en-GB" dirty="0">
                <a:latin typeface="Comic Sans MS" panose="030F0702030302020204" pitchFamily="66" charset="0"/>
              </a:rPr>
              <a:t>Key Stage 1 and 2 Consequences </a:t>
            </a:r>
          </a:p>
          <a:p>
            <a:endParaRPr lang="en-GB" sz="1900" dirty="0">
              <a:latin typeface="Comic Sans MS" panose="030F0702030302020204" pitchFamily="66" charset="0"/>
            </a:endParaRPr>
          </a:p>
          <a:p>
            <a:r>
              <a:rPr lang="en-GB" sz="1900" dirty="0">
                <a:latin typeface="Comic Sans MS" panose="030F0702030302020204" pitchFamily="66" charset="0"/>
              </a:rPr>
              <a:t> Verbal warning </a:t>
            </a:r>
          </a:p>
          <a:p>
            <a:r>
              <a:rPr lang="en-GB" sz="1900" dirty="0">
                <a:latin typeface="Comic Sans MS" panose="030F0702030302020204" pitchFamily="66" charset="0"/>
              </a:rPr>
              <a:t> Name on the board</a:t>
            </a:r>
          </a:p>
          <a:p>
            <a:r>
              <a:rPr lang="en-GB" sz="1900" dirty="0">
                <a:latin typeface="Comic Sans MS" panose="030F0702030302020204" pitchFamily="66" charset="0"/>
              </a:rPr>
              <a:t> Cross put beside child’s name and 5 minutes playtime lost </a:t>
            </a:r>
          </a:p>
          <a:p>
            <a:r>
              <a:rPr lang="en-GB" sz="1900" dirty="0">
                <a:latin typeface="Comic Sans MS" panose="030F0702030302020204" pitchFamily="66" charset="0"/>
              </a:rPr>
              <a:t> Another cross by child’s name, all playtime lost and sent to the parallel Teacher, parents contacted by the teacher </a:t>
            </a:r>
          </a:p>
          <a:p>
            <a:r>
              <a:rPr lang="en-GB" sz="1900" dirty="0">
                <a:latin typeface="Comic Sans MS" panose="030F0702030302020204" pitchFamily="66" charset="0"/>
              </a:rPr>
              <a:t>Child referred to Senior Leadership Team member and parents contacted by SLT and Behaviour Plan agreed all parties. </a:t>
            </a:r>
          </a:p>
        </p:txBody>
      </p:sp>
    </p:spTree>
    <p:extLst>
      <p:ext uri="{BB962C8B-B14F-4D97-AF65-F5344CB8AC3E}">
        <p14:creationId xmlns:p14="http://schemas.microsoft.com/office/powerpoint/2010/main" val="3955700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FCD8E-1575-440F-BC04-D8A63A33DBBA}"/>
              </a:ext>
            </a:extLst>
          </p:cNvPr>
          <p:cNvSpPr>
            <a:spLocks noGrp="1"/>
          </p:cNvSpPr>
          <p:nvPr>
            <p:ph type="title"/>
          </p:nvPr>
        </p:nvSpPr>
        <p:spPr/>
        <p:txBody>
          <a:bodyPr/>
          <a:lstStyle/>
          <a:p>
            <a:r>
              <a:rPr lang="en-GB" dirty="0">
                <a:latin typeface="Comic Sans MS" panose="030F0702030302020204" pitchFamily="66" charset="0"/>
              </a:rPr>
              <a:t>Topics -Geography</a:t>
            </a:r>
          </a:p>
        </p:txBody>
      </p:sp>
      <p:sp>
        <p:nvSpPr>
          <p:cNvPr id="3" name="Content Placeholder 2">
            <a:extLst>
              <a:ext uri="{FF2B5EF4-FFF2-40B4-BE49-F238E27FC236}">
                <a16:creationId xmlns:a16="http://schemas.microsoft.com/office/drawing/2014/main" id="{2D079B0F-CABF-427A-97EE-7D637C79A297}"/>
              </a:ext>
            </a:extLst>
          </p:cNvPr>
          <p:cNvSpPr>
            <a:spLocks noGrp="1"/>
          </p:cNvSpPr>
          <p:nvPr>
            <p:ph idx="1"/>
          </p:nvPr>
        </p:nvSpPr>
        <p:spPr>
          <a:xfrm>
            <a:off x="838200" y="1470581"/>
            <a:ext cx="10515600" cy="4706382"/>
          </a:xfrm>
        </p:spPr>
        <p:txBody>
          <a:bodyPr>
            <a:normAutofit fontScale="85000" lnSpcReduction="10000"/>
          </a:bodyPr>
          <a:lstStyle/>
          <a:p>
            <a:pPr marL="0" indent="0">
              <a:buNone/>
            </a:pPr>
            <a:endParaRPr lang="en-GB" dirty="0"/>
          </a:p>
          <a:p>
            <a:r>
              <a:rPr lang="en-GB" sz="2400" dirty="0">
                <a:latin typeface="Comic Sans MS" panose="030F0702030302020204" pitchFamily="66" charset="0"/>
              </a:rPr>
              <a:t>Continents &amp; Oceans Name and locate the 7 continents and 5 oceans, use geographical language, use locational and compass language to describe features and routes on a map</a:t>
            </a:r>
          </a:p>
          <a:p>
            <a:r>
              <a:rPr lang="en-GB" sz="2400" dirty="0">
                <a:latin typeface="Comic Sans MS" panose="030F0702030302020204" pitchFamily="66" charset="0"/>
              </a:rPr>
              <a:t>Hot &amp; Cold Places Recognising geographical similarities and differences between hot and cold places, weather patterns and some continents and oceans work.</a:t>
            </a:r>
          </a:p>
          <a:p>
            <a:r>
              <a:rPr lang="en-GB" sz="2400" b="1" dirty="0">
                <a:solidFill>
                  <a:srgbClr val="00B0F0"/>
                </a:solidFill>
                <a:latin typeface="Comic Sans MS" panose="030F0702030302020204" pitchFamily="66" charset="0"/>
              </a:rPr>
              <a:t>Virtual Fieldwork activities </a:t>
            </a:r>
          </a:p>
          <a:p>
            <a:pPr marL="0" indent="0">
              <a:buNone/>
            </a:pPr>
            <a:r>
              <a:rPr lang="en-GB" sz="2400" dirty="0">
                <a:latin typeface="Comic Sans MS" panose="030F0702030302020204" pitchFamily="66" charset="0"/>
              </a:rPr>
              <a:t> </a:t>
            </a:r>
          </a:p>
          <a:p>
            <a:r>
              <a:rPr lang="en-GB" sz="2400" dirty="0">
                <a:latin typeface="Comic Sans MS" panose="030F0702030302020204" pitchFamily="66" charset="0"/>
              </a:rPr>
              <a:t>Our local area Recognising and studying human and physical Geography features in Liverpool. Use aerial photographs to recognise landmarks and physical features. Fieldwork study of our school, </a:t>
            </a:r>
            <a:r>
              <a:rPr lang="en-GB" sz="2400" dirty="0" err="1">
                <a:latin typeface="Comic Sans MS" panose="030F0702030302020204" pitchFamily="66" charset="0"/>
              </a:rPr>
              <a:t>Croxteth</a:t>
            </a:r>
            <a:r>
              <a:rPr lang="en-GB" sz="2400" dirty="0">
                <a:latin typeface="Comic Sans MS" panose="030F0702030302020204" pitchFamily="66" charset="0"/>
              </a:rPr>
              <a:t> Park &amp; surrounding areas.</a:t>
            </a:r>
          </a:p>
          <a:p>
            <a:endParaRPr lang="en-GB" dirty="0"/>
          </a:p>
        </p:txBody>
      </p:sp>
    </p:spTree>
    <p:extLst>
      <p:ext uri="{BB962C8B-B14F-4D97-AF65-F5344CB8AC3E}">
        <p14:creationId xmlns:p14="http://schemas.microsoft.com/office/powerpoint/2010/main" val="4526588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B8466-A2D7-40D5-95DB-011013393558}"/>
              </a:ext>
            </a:extLst>
          </p:cNvPr>
          <p:cNvSpPr>
            <a:spLocks noGrp="1"/>
          </p:cNvSpPr>
          <p:nvPr>
            <p:ph type="title"/>
          </p:nvPr>
        </p:nvSpPr>
        <p:spPr>
          <a:xfrm>
            <a:off x="584463" y="405353"/>
            <a:ext cx="10470392" cy="810705"/>
          </a:xfrm>
        </p:spPr>
        <p:txBody>
          <a:bodyPr>
            <a:normAutofit/>
          </a:bodyPr>
          <a:lstStyle/>
          <a:p>
            <a:r>
              <a:rPr lang="en-GB" dirty="0"/>
              <a:t>History – Visits and school trips</a:t>
            </a:r>
          </a:p>
        </p:txBody>
      </p:sp>
      <p:sp>
        <p:nvSpPr>
          <p:cNvPr id="3" name="Content Placeholder 2">
            <a:extLst>
              <a:ext uri="{FF2B5EF4-FFF2-40B4-BE49-F238E27FC236}">
                <a16:creationId xmlns:a16="http://schemas.microsoft.com/office/drawing/2014/main" id="{05A8974F-6A0F-4CC9-8456-45AB5843B521}"/>
              </a:ext>
            </a:extLst>
          </p:cNvPr>
          <p:cNvSpPr>
            <a:spLocks noGrp="1"/>
          </p:cNvSpPr>
          <p:nvPr>
            <p:ph idx="1"/>
          </p:nvPr>
        </p:nvSpPr>
        <p:spPr>
          <a:xfrm>
            <a:off x="677334" y="1282046"/>
            <a:ext cx="10066866" cy="5420412"/>
          </a:xfrm>
        </p:spPr>
        <p:txBody>
          <a:bodyPr>
            <a:noAutofit/>
          </a:bodyPr>
          <a:lstStyle/>
          <a:p>
            <a:r>
              <a:rPr lang="en-GB" sz="2400" dirty="0">
                <a:latin typeface="Comic Sans MS" panose="030F0702030302020204" pitchFamily="66" charset="0"/>
              </a:rPr>
              <a:t>Significant Individuals &amp; Local History Comparing Florence Nightingale with Mary Seacole</a:t>
            </a:r>
          </a:p>
          <a:p>
            <a:r>
              <a:rPr lang="en-GB" sz="2400" dirty="0">
                <a:latin typeface="Comic Sans MS" panose="030F0702030302020204" pitchFamily="66" charset="0"/>
              </a:rPr>
              <a:t>The Great Fire of London- How do we know about the events of The Great Fire:</a:t>
            </a:r>
          </a:p>
          <a:p>
            <a:r>
              <a:rPr lang="en-GB" sz="2400" b="1" dirty="0">
                <a:solidFill>
                  <a:srgbClr val="00B0F0"/>
                </a:solidFill>
                <a:latin typeface="Comic Sans MS" panose="030F0702030302020204" pitchFamily="66" charset="0"/>
              </a:rPr>
              <a:t>Altru: Drama company to tell this historical event </a:t>
            </a:r>
          </a:p>
          <a:p>
            <a:r>
              <a:rPr lang="en-GB" sz="2400" b="1" dirty="0">
                <a:solidFill>
                  <a:srgbClr val="00B0F0"/>
                </a:solidFill>
                <a:latin typeface="Comic Sans MS" panose="030F0702030302020204" pitchFamily="66" charset="0"/>
              </a:rPr>
              <a:t>To retell and bring alive this important historical event.</a:t>
            </a:r>
          </a:p>
          <a:p>
            <a:endParaRPr lang="en-GB" sz="2400" b="1" dirty="0">
              <a:solidFill>
                <a:srgbClr val="00B0F0"/>
              </a:solidFill>
              <a:latin typeface="Comic Sans MS" panose="030F0702030302020204" pitchFamily="66" charset="0"/>
            </a:endParaRPr>
          </a:p>
        </p:txBody>
      </p:sp>
    </p:spTree>
    <p:extLst>
      <p:ext uri="{BB962C8B-B14F-4D97-AF65-F5344CB8AC3E}">
        <p14:creationId xmlns:p14="http://schemas.microsoft.com/office/powerpoint/2010/main" val="3893118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190B39E7-F158-8116-1B9E-41C3B12932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EA697B-74EF-4E78-1D49-1BFAD7AE1E12}"/>
              </a:ext>
            </a:extLst>
          </p:cNvPr>
          <p:cNvSpPr>
            <a:spLocks noGrp="1"/>
          </p:cNvSpPr>
          <p:nvPr>
            <p:ph type="title"/>
          </p:nvPr>
        </p:nvSpPr>
        <p:spPr>
          <a:xfrm>
            <a:off x="584463" y="405353"/>
            <a:ext cx="10470392" cy="810705"/>
          </a:xfrm>
        </p:spPr>
        <p:txBody>
          <a:bodyPr>
            <a:normAutofit/>
          </a:bodyPr>
          <a:lstStyle/>
          <a:p>
            <a:r>
              <a:rPr lang="en-GB" dirty="0"/>
              <a:t>History – Visits and school trips</a:t>
            </a:r>
          </a:p>
        </p:txBody>
      </p:sp>
      <p:sp>
        <p:nvSpPr>
          <p:cNvPr id="3" name="Content Placeholder 2">
            <a:extLst>
              <a:ext uri="{FF2B5EF4-FFF2-40B4-BE49-F238E27FC236}">
                <a16:creationId xmlns:a16="http://schemas.microsoft.com/office/drawing/2014/main" id="{EB305103-0A58-CAFC-E0BC-EA6F69D21D48}"/>
              </a:ext>
            </a:extLst>
          </p:cNvPr>
          <p:cNvSpPr>
            <a:spLocks noGrp="1"/>
          </p:cNvSpPr>
          <p:nvPr>
            <p:ph idx="1"/>
          </p:nvPr>
        </p:nvSpPr>
        <p:spPr>
          <a:xfrm>
            <a:off x="677334" y="1282046"/>
            <a:ext cx="10066866" cy="5420412"/>
          </a:xfrm>
        </p:spPr>
        <p:txBody>
          <a:bodyPr>
            <a:noAutofit/>
          </a:bodyPr>
          <a:lstStyle/>
          <a:p>
            <a:r>
              <a:rPr lang="en-GB" sz="2400" dirty="0">
                <a:latin typeface="Comic Sans MS" panose="030F0702030302020204" pitchFamily="66" charset="0"/>
              </a:rPr>
              <a:t>The Beatles Why is Liverpool airport called John Lennon airport?</a:t>
            </a:r>
          </a:p>
          <a:p>
            <a:endParaRPr lang="en-GB" sz="2400" dirty="0">
              <a:latin typeface="Comic Sans MS" panose="030F0702030302020204" pitchFamily="66" charset="0"/>
            </a:endParaRPr>
          </a:p>
          <a:p>
            <a:r>
              <a:rPr lang="en-GB" sz="2400" b="1" dirty="0">
                <a:solidFill>
                  <a:srgbClr val="00B0F0"/>
                </a:solidFill>
                <a:latin typeface="Comic Sans MS" panose="030F0702030302020204" pitchFamily="66" charset="0"/>
              </a:rPr>
              <a:t>Beatles Day: </a:t>
            </a:r>
          </a:p>
          <a:p>
            <a:endParaRPr lang="en-GB" sz="2400" b="1" dirty="0">
              <a:solidFill>
                <a:srgbClr val="00B0F0"/>
              </a:solidFill>
              <a:latin typeface="Comic Sans MS" panose="030F0702030302020204" pitchFamily="66" charset="0"/>
            </a:endParaRPr>
          </a:p>
        </p:txBody>
      </p:sp>
      <p:pic>
        <p:nvPicPr>
          <p:cNvPr id="5" name="Picture 4" descr="Two girls standing in front of a colorful tapestry&#10;&#10;AI-generated content may be incorrect.">
            <a:extLst>
              <a:ext uri="{FF2B5EF4-FFF2-40B4-BE49-F238E27FC236}">
                <a16:creationId xmlns:a16="http://schemas.microsoft.com/office/drawing/2014/main" id="{89DE0BD9-08FE-4022-22CC-DB26B0A345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8812530" y="2379980"/>
            <a:ext cx="3515360" cy="2636520"/>
          </a:xfrm>
          <a:prstGeom prst="rect">
            <a:avLst/>
          </a:prstGeom>
        </p:spPr>
      </p:pic>
      <p:pic>
        <p:nvPicPr>
          <p:cNvPr id="7" name="Picture 6" descr="A group of children in a classroom&#10;&#10;AI-generated content may be incorrect.">
            <a:extLst>
              <a:ext uri="{FF2B5EF4-FFF2-40B4-BE49-F238E27FC236}">
                <a16:creationId xmlns:a16="http://schemas.microsoft.com/office/drawing/2014/main" id="{CD51756B-0719-2A13-F554-828C67982C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08586" y="2418080"/>
            <a:ext cx="5174827" cy="3881120"/>
          </a:xfrm>
          <a:prstGeom prst="rect">
            <a:avLst/>
          </a:prstGeom>
        </p:spPr>
      </p:pic>
      <p:sp>
        <p:nvSpPr>
          <p:cNvPr id="4" name="Oval 3">
            <a:extLst>
              <a:ext uri="{FF2B5EF4-FFF2-40B4-BE49-F238E27FC236}">
                <a16:creationId xmlns:a16="http://schemas.microsoft.com/office/drawing/2014/main" id="{DE97D3D4-508A-4D59-8BC7-5E689485363A}"/>
              </a:ext>
            </a:extLst>
          </p:cNvPr>
          <p:cNvSpPr/>
          <p:nvPr/>
        </p:nvSpPr>
        <p:spPr>
          <a:xfrm>
            <a:off x="4260915" y="3572759"/>
            <a:ext cx="301658" cy="32051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03717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03A41-890C-4A45-8FC7-4AE4D672AB08}"/>
              </a:ext>
            </a:extLst>
          </p:cNvPr>
          <p:cNvSpPr>
            <a:spLocks noGrp="1"/>
          </p:cNvSpPr>
          <p:nvPr>
            <p:ph type="title"/>
          </p:nvPr>
        </p:nvSpPr>
        <p:spPr>
          <a:xfrm>
            <a:off x="677334" y="236306"/>
            <a:ext cx="8596668" cy="811658"/>
          </a:xfrm>
        </p:spPr>
        <p:txBody>
          <a:bodyPr>
            <a:normAutofit/>
          </a:bodyPr>
          <a:lstStyle/>
          <a:p>
            <a:r>
              <a:rPr lang="en-GB" dirty="0">
                <a:latin typeface="Comic Sans MS" panose="030F0702030302020204" pitchFamily="66" charset="0"/>
              </a:rPr>
              <a:t>Science</a:t>
            </a:r>
          </a:p>
        </p:txBody>
      </p:sp>
      <p:sp>
        <p:nvSpPr>
          <p:cNvPr id="3" name="Content Placeholder 2">
            <a:extLst>
              <a:ext uri="{FF2B5EF4-FFF2-40B4-BE49-F238E27FC236}">
                <a16:creationId xmlns:a16="http://schemas.microsoft.com/office/drawing/2014/main" id="{030B6D1B-09D3-483C-9F79-9047B9797D96}"/>
              </a:ext>
            </a:extLst>
          </p:cNvPr>
          <p:cNvSpPr>
            <a:spLocks noGrp="1"/>
          </p:cNvSpPr>
          <p:nvPr>
            <p:ph idx="1"/>
          </p:nvPr>
        </p:nvSpPr>
        <p:spPr>
          <a:xfrm>
            <a:off x="204247" y="826163"/>
            <a:ext cx="11783505" cy="6037868"/>
          </a:xfrm>
        </p:spPr>
        <p:txBody>
          <a:bodyPr>
            <a:noAutofit/>
          </a:bodyPr>
          <a:lstStyle/>
          <a:p>
            <a:r>
              <a:rPr lang="en-GB" sz="1400" u="sng" dirty="0">
                <a:latin typeface="Comic Sans MS" panose="030F0702030302020204" pitchFamily="66" charset="0"/>
              </a:rPr>
              <a:t>Animals including Humans:</a:t>
            </a:r>
          </a:p>
          <a:p>
            <a:pPr marL="0" indent="0">
              <a:buNone/>
            </a:pPr>
            <a:r>
              <a:rPr lang="en-GB" sz="1400" b="1" dirty="0">
                <a:latin typeface="Comic Sans MS" panose="030F0702030302020204" pitchFamily="66" charset="0"/>
              </a:rPr>
              <a:t>Exploring the world around us by raising our own questions about:</a:t>
            </a:r>
          </a:p>
          <a:p>
            <a:pPr marL="0" indent="0">
              <a:buNone/>
            </a:pPr>
            <a:r>
              <a:rPr lang="en-GB" sz="1400" dirty="0">
                <a:latin typeface="Comic Sans MS" panose="030F0702030302020204" pitchFamily="66" charset="0"/>
              </a:rPr>
              <a:t>Healthy living: food, exercise and hygiene. Life processes: what animals and humans need to survive &amp; reproduction and growth of offspring to adults, basic life cycles</a:t>
            </a:r>
          </a:p>
          <a:p>
            <a:r>
              <a:rPr lang="en-GB" sz="1400" u="sng" dirty="0">
                <a:latin typeface="Comic Sans MS" panose="030F0702030302020204" pitchFamily="66" charset="0"/>
              </a:rPr>
              <a:t>Plants:</a:t>
            </a:r>
            <a:endParaRPr lang="en-GB" sz="1400" b="1" u="sng" dirty="0">
              <a:solidFill>
                <a:srgbClr val="00B0F0"/>
              </a:solidFill>
              <a:latin typeface="Comic Sans MS" panose="030F0702030302020204" pitchFamily="66" charset="0"/>
            </a:endParaRPr>
          </a:p>
          <a:p>
            <a:pPr marL="0" indent="0">
              <a:buNone/>
            </a:pPr>
            <a:r>
              <a:rPr lang="en-GB" sz="1400" dirty="0">
                <a:latin typeface="Comic Sans MS" panose="030F0702030302020204" pitchFamily="66" charset="0"/>
              </a:rPr>
              <a:t>Plants Observing and describing how seeds and bulbs grow into mature plants noting what plants need to stay healthy. Germination, growth &amp; survival Reproduction of plants Setting up comparative tests to show how plants need light and water to stay healthy</a:t>
            </a:r>
          </a:p>
          <a:p>
            <a:pPr marL="0" indent="0">
              <a:buNone/>
            </a:pPr>
            <a:r>
              <a:rPr lang="en-GB" sz="1400" b="1" dirty="0">
                <a:latin typeface="Comic Sans MS" panose="030F0702030302020204" pitchFamily="66" charset="0"/>
              </a:rPr>
              <a:t>Growing our own plants </a:t>
            </a:r>
          </a:p>
          <a:p>
            <a:r>
              <a:rPr lang="en-GB" sz="1400" u="sng" dirty="0">
                <a:latin typeface="Comic Sans MS" panose="030F0702030302020204" pitchFamily="66" charset="0"/>
              </a:rPr>
              <a:t>Living things and their habitats </a:t>
            </a:r>
          </a:p>
          <a:p>
            <a:pPr marL="0" indent="0">
              <a:buNone/>
            </a:pPr>
            <a:r>
              <a:rPr lang="en-GB" sz="1400" dirty="0">
                <a:latin typeface="Comic Sans MS" panose="030F0702030302020204" pitchFamily="66" charset="0"/>
              </a:rPr>
              <a:t>What is living, dead, never alive Adaptations of animals Investigating micro-habitats Food chains Food sources </a:t>
            </a:r>
          </a:p>
          <a:p>
            <a:pPr marL="0" indent="0">
              <a:buNone/>
            </a:pPr>
            <a:r>
              <a:rPr lang="en-GB" sz="1400" b="1" dirty="0">
                <a:solidFill>
                  <a:srgbClr val="00B0F0"/>
                </a:solidFill>
                <a:latin typeface="Comic Sans MS" panose="030F0702030302020204" pitchFamily="66" charset="0"/>
              </a:rPr>
              <a:t>Dylan’s Reptiles – children get to explore different reptiles, habitats and diet. The children will have the opportunity to handle the reptiles, pictures of this will be added to the website.</a:t>
            </a:r>
          </a:p>
          <a:p>
            <a:r>
              <a:rPr lang="en-GB" sz="1400" u="sng" dirty="0">
                <a:latin typeface="Comic Sans MS" panose="030F0702030302020204" pitchFamily="66" charset="0"/>
              </a:rPr>
              <a:t>Uses of everyday materials </a:t>
            </a:r>
            <a:br>
              <a:rPr lang="en-GB" sz="1400" u="sng" dirty="0">
                <a:latin typeface="Comic Sans MS" panose="030F0702030302020204" pitchFamily="66" charset="0"/>
              </a:rPr>
            </a:br>
            <a:r>
              <a:rPr lang="en-GB" sz="1400" dirty="0">
                <a:latin typeface="Comic Sans MS" panose="030F0702030302020204" pitchFamily="66" charset="0"/>
              </a:rPr>
              <a:t>Identifying materials and their properties, explain suitability for uses of materials, inventors of materials, changing shape of materials</a:t>
            </a:r>
            <a:endParaRPr lang="en-GB" sz="1400" b="1" dirty="0">
              <a:solidFill>
                <a:srgbClr val="00B0F0"/>
              </a:solidFill>
              <a:latin typeface="Comic Sans MS" panose="030F0702030302020204" pitchFamily="66" charset="0"/>
            </a:endParaRPr>
          </a:p>
          <a:p>
            <a:pPr marL="0" indent="0">
              <a:buNone/>
            </a:pPr>
            <a:endParaRPr lang="en-GB" sz="1400" b="1" dirty="0">
              <a:latin typeface="Comic Sans MS" panose="030F0702030302020204" pitchFamily="66" charset="0"/>
            </a:endParaRPr>
          </a:p>
        </p:txBody>
      </p:sp>
    </p:spTree>
    <p:extLst>
      <p:ext uri="{BB962C8B-B14F-4D97-AF65-F5344CB8AC3E}">
        <p14:creationId xmlns:p14="http://schemas.microsoft.com/office/powerpoint/2010/main" val="14962048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4A49B-EF98-490C-B6D8-52F457799483}"/>
              </a:ext>
            </a:extLst>
          </p:cNvPr>
          <p:cNvSpPr>
            <a:spLocks noGrp="1"/>
          </p:cNvSpPr>
          <p:nvPr>
            <p:ph type="title"/>
          </p:nvPr>
        </p:nvSpPr>
        <p:spPr/>
        <p:txBody>
          <a:bodyPr/>
          <a:lstStyle/>
          <a:p>
            <a:r>
              <a:rPr lang="en-GB" dirty="0">
                <a:latin typeface="Comic Sans MS" panose="030F0702030302020204" pitchFamily="66" charset="0"/>
              </a:rPr>
              <a:t>Uniform</a:t>
            </a:r>
          </a:p>
        </p:txBody>
      </p:sp>
      <p:sp>
        <p:nvSpPr>
          <p:cNvPr id="3" name="Content Placeholder 2">
            <a:extLst>
              <a:ext uri="{FF2B5EF4-FFF2-40B4-BE49-F238E27FC236}">
                <a16:creationId xmlns:a16="http://schemas.microsoft.com/office/drawing/2014/main" id="{9C479B1A-9007-46ED-9F25-3B8EC695F433}"/>
              </a:ext>
            </a:extLst>
          </p:cNvPr>
          <p:cNvSpPr>
            <a:spLocks noGrp="1"/>
          </p:cNvSpPr>
          <p:nvPr>
            <p:ph idx="1"/>
          </p:nvPr>
        </p:nvSpPr>
        <p:spPr>
          <a:xfrm>
            <a:off x="838200" y="1690688"/>
            <a:ext cx="10515600" cy="4486275"/>
          </a:xfrm>
        </p:spPr>
        <p:txBody>
          <a:bodyPr>
            <a:noAutofit/>
          </a:bodyPr>
          <a:lstStyle/>
          <a:p>
            <a:r>
              <a:rPr lang="en-GB" dirty="0">
                <a:hlinkClick r:id="rId2"/>
              </a:rPr>
              <a:t>https://www.emmausschool.co.uk/school-uniform/</a:t>
            </a:r>
            <a:endParaRPr lang="en-GB" dirty="0"/>
          </a:p>
          <a:p>
            <a:endParaRPr lang="en-GB" dirty="0"/>
          </a:p>
          <a:p>
            <a:r>
              <a:rPr lang="en-GB" dirty="0">
                <a:latin typeface="Comic Sans MS" panose="030F0702030302020204" pitchFamily="66" charset="0"/>
              </a:rPr>
              <a:t>Timetable for PE</a:t>
            </a:r>
          </a:p>
          <a:p>
            <a:r>
              <a:rPr lang="en-GB" dirty="0">
                <a:latin typeface="Comic Sans MS" panose="030F0702030302020204" pitchFamily="66" charset="0"/>
              </a:rPr>
              <a:t>Tuesday AM</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Please note a text will be sent home if your child does not bring in their PE kit. </a:t>
            </a:r>
          </a:p>
          <a:p>
            <a:pPr marL="0" indent="0">
              <a:buNone/>
            </a:pPr>
            <a:r>
              <a:rPr lang="en-GB" dirty="0">
                <a:latin typeface="Comic Sans MS" panose="030F0702030302020204" pitchFamily="66" charset="0"/>
              </a:rPr>
              <a:t>Please make sure your child has their full kit in school every week and </a:t>
            </a:r>
            <a:r>
              <a:rPr lang="en-GB" b="1" dirty="0">
                <a:solidFill>
                  <a:srgbClr val="FF0000"/>
                </a:solidFill>
                <a:latin typeface="Comic Sans MS" panose="030F0702030302020204" pitchFamily="66" charset="0"/>
              </a:rPr>
              <a:t>please label all belongings so </a:t>
            </a:r>
            <a:r>
              <a:rPr lang="en-GB" dirty="0">
                <a:latin typeface="Comic Sans MS" panose="030F0702030302020204" pitchFamily="66" charset="0"/>
              </a:rPr>
              <a:t>if anything is misplaced it can be found quickly. </a:t>
            </a:r>
          </a:p>
        </p:txBody>
      </p:sp>
    </p:spTree>
    <p:extLst>
      <p:ext uri="{BB962C8B-B14F-4D97-AF65-F5344CB8AC3E}">
        <p14:creationId xmlns:p14="http://schemas.microsoft.com/office/powerpoint/2010/main" val="31107318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19405-A77D-45BA-AA32-8099ACCE22C6}"/>
              </a:ext>
            </a:extLst>
          </p:cNvPr>
          <p:cNvSpPr>
            <a:spLocks noGrp="1"/>
          </p:cNvSpPr>
          <p:nvPr>
            <p:ph type="title"/>
          </p:nvPr>
        </p:nvSpPr>
        <p:spPr>
          <a:xfrm>
            <a:off x="1024128" y="585216"/>
            <a:ext cx="9720072" cy="616860"/>
          </a:xfrm>
        </p:spPr>
        <p:txBody>
          <a:bodyPr>
            <a:normAutofit/>
          </a:bodyPr>
          <a:lstStyle/>
          <a:p>
            <a:r>
              <a:rPr lang="en-GB" dirty="0">
                <a:latin typeface="Comic Sans MS" panose="030F0702030302020204" pitchFamily="66" charset="0"/>
              </a:rPr>
              <a:t>Homework</a:t>
            </a:r>
          </a:p>
        </p:txBody>
      </p:sp>
      <p:sp>
        <p:nvSpPr>
          <p:cNvPr id="3" name="Content Placeholder 2">
            <a:extLst>
              <a:ext uri="{FF2B5EF4-FFF2-40B4-BE49-F238E27FC236}">
                <a16:creationId xmlns:a16="http://schemas.microsoft.com/office/drawing/2014/main" id="{2800B82F-B827-4EBC-B7AC-C3AEADE156E1}"/>
              </a:ext>
            </a:extLst>
          </p:cNvPr>
          <p:cNvSpPr>
            <a:spLocks noGrp="1"/>
          </p:cNvSpPr>
          <p:nvPr>
            <p:ph idx="1"/>
          </p:nvPr>
        </p:nvSpPr>
        <p:spPr>
          <a:xfrm>
            <a:off x="329938" y="1315093"/>
            <a:ext cx="10897386" cy="4726270"/>
          </a:xfrm>
        </p:spPr>
        <p:txBody>
          <a:bodyPr>
            <a:noAutofit/>
          </a:bodyPr>
          <a:lstStyle/>
          <a:p>
            <a:r>
              <a:rPr lang="en-GB" dirty="0">
                <a:latin typeface="Comic Sans MS" panose="030F0702030302020204" pitchFamily="66" charset="0"/>
              </a:rPr>
              <a:t>Homework will be given out every </a:t>
            </a:r>
            <a:r>
              <a:rPr lang="en-GB" b="1" dirty="0">
                <a:latin typeface="Comic Sans MS" panose="030F0702030302020204" pitchFamily="66" charset="0"/>
              </a:rPr>
              <a:t>Friday</a:t>
            </a:r>
            <a:r>
              <a:rPr lang="en-GB" dirty="0">
                <a:latin typeface="Comic Sans MS" panose="030F0702030302020204" pitchFamily="66" charset="0"/>
              </a:rPr>
              <a:t> and must be returned on </a:t>
            </a:r>
            <a:r>
              <a:rPr lang="en-GB" b="1" dirty="0">
                <a:latin typeface="Comic Sans MS" panose="030F0702030302020204" pitchFamily="66" charset="0"/>
              </a:rPr>
              <a:t>Wednesday</a:t>
            </a:r>
            <a:r>
              <a:rPr lang="en-GB" dirty="0">
                <a:latin typeface="Comic Sans MS" panose="030F0702030302020204" pitchFamily="66" charset="0"/>
              </a:rPr>
              <a:t> the following week.</a:t>
            </a:r>
          </a:p>
          <a:p>
            <a:r>
              <a:rPr lang="en-GB" dirty="0">
                <a:latin typeface="Comic Sans MS" panose="030F0702030302020204" pitchFamily="66" charset="0"/>
              </a:rPr>
              <a:t>Homework will include mathematics and spelling piece of work and occasionally work linked to a theme we are covering in our foundation subjects.</a:t>
            </a:r>
          </a:p>
          <a:p>
            <a:r>
              <a:rPr lang="en-GB" dirty="0">
                <a:latin typeface="Comic Sans MS" panose="030F0702030302020204" pitchFamily="66" charset="0"/>
              </a:rPr>
              <a:t>Some homework will be to practise a skill or talk homework. </a:t>
            </a:r>
          </a:p>
          <a:p>
            <a:pPr algn="ctr"/>
            <a:r>
              <a:rPr lang="en-GB" dirty="0">
                <a:latin typeface="Comic Sans MS" panose="030F0702030302020204" pitchFamily="66" charset="0"/>
              </a:rPr>
              <a:t>RWInc </a:t>
            </a:r>
          </a:p>
          <a:p>
            <a:r>
              <a:rPr lang="en-GB" dirty="0">
                <a:latin typeface="Comic Sans MS" panose="030F0702030302020204" pitchFamily="66" charset="0"/>
              </a:rPr>
              <a:t>Read, write </a:t>
            </a:r>
            <a:r>
              <a:rPr lang="en-GB" dirty="0" err="1">
                <a:latin typeface="Comic Sans MS" panose="030F0702030302020204" pitchFamily="66" charset="0"/>
              </a:rPr>
              <a:t>inc</a:t>
            </a:r>
            <a:r>
              <a:rPr lang="en-GB" dirty="0">
                <a:latin typeface="Comic Sans MS" panose="030F0702030302020204" pitchFamily="66" charset="0"/>
              </a:rPr>
              <a:t> books will be sent home daily and will need to be returned daily so children can be monitored for reading and supported.</a:t>
            </a:r>
          </a:p>
          <a:p>
            <a:r>
              <a:rPr lang="en-GB" dirty="0" err="1">
                <a:latin typeface="Comic Sans MS" panose="030F0702030302020204" pitchFamily="66" charset="0"/>
              </a:rPr>
              <a:t>RWInc</a:t>
            </a:r>
            <a:r>
              <a:rPr lang="en-GB" dirty="0">
                <a:latin typeface="Comic Sans MS" panose="030F0702030302020204" pitchFamily="66" charset="0"/>
              </a:rPr>
              <a:t> groups change half termly depending on your child’s progress, please be aware this could be with a different teacher in a different room. </a:t>
            </a:r>
          </a:p>
        </p:txBody>
      </p:sp>
    </p:spTree>
    <p:extLst>
      <p:ext uri="{BB962C8B-B14F-4D97-AF65-F5344CB8AC3E}">
        <p14:creationId xmlns:p14="http://schemas.microsoft.com/office/powerpoint/2010/main" val="33838574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0FC72-7990-441C-91A4-85BD5A94F0B2}"/>
              </a:ext>
            </a:extLst>
          </p:cNvPr>
          <p:cNvSpPr>
            <a:spLocks noGrp="1"/>
          </p:cNvSpPr>
          <p:nvPr>
            <p:ph type="title"/>
          </p:nvPr>
        </p:nvSpPr>
        <p:spPr/>
        <p:txBody>
          <a:bodyPr/>
          <a:lstStyle/>
          <a:p>
            <a:r>
              <a:rPr lang="en-GB" dirty="0">
                <a:latin typeface="Comic Sans MS" panose="030F0702030302020204" pitchFamily="66" charset="0"/>
              </a:rPr>
              <a:t>Healthy snacks and drinks</a:t>
            </a:r>
          </a:p>
        </p:txBody>
      </p:sp>
      <p:sp>
        <p:nvSpPr>
          <p:cNvPr id="3" name="Content Placeholder 2">
            <a:extLst>
              <a:ext uri="{FF2B5EF4-FFF2-40B4-BE49-F238E27FC236}">
                <a16:creationId xmlns:a16="http://schemas.microsoft.com/office/drawing/2014/main" id="{977CEBE1-2B97-4706-BCEB-65095823F171}"/>
              </a:ext>
            </a:extLst>
          </p:cNvPr>
          <p:cNvSpPr>
            <a:spLocks noGrp="1"/>
          </p:cNvSpPr>
          <p:nvPr>
            <p:ph idx="1"/>
          </p:nvPr>
        </p:nvSpPr>
        <p:spPr>
          <a:xfrm>
            <a:off x="677334" y="2084831"/>
            <a:ext cx="10661226" cy="3956531"/>
          </a:xfrm>
        </p:spPr>
        <p:txBody>
          <a:bodyPr>
            <a:normAutofit fontScale="92500" lnSpcReduction="10000"/>
          </a:bodyPr>
          <a:lstStyle/>
          <a:p>
            <a:pPr marL="0" indent="0">
              <a:buNone/>
            </a:pPr>
            <a:r>
              <a:rPr lang="en-GB" sz="2000" b="1" dirty="0">
                <a:latin typeface="Comic Sans MS" panose="030F0702030302020204" pitchFamily="66" charset="0"/>
              </a:rPr>
              <a:t>Piece of fruit </a:t>
            </a:r>
            <a:r>
              <a:rPr lang="en-GB" b="1" dirty="0">
                <a:latin typeface="Comic Sans MS" panose="030F0702030302020204" pitchFamily="66" charset="0"/>
              </a:rPr>
              <a:t>or vegetable only</a:t>
            </a:r>
            <a:endParaRPr lang="en-GB" sz="2000" b="1" dirty="0">
              <a:latin typeface="Comic Sans MS" panose="030F0702030302020204" pitchFamily="66" charset="0"/>
            </a:endParaRPr>
          </a:p>
          <a:p>
            <a:pPr marL="0" indent="0">
              <a:buNone/>
            </a:pPr>
            <a:endParaRPr lang="en-GB" sz="2000" b="1" dirty="0">
              <a:latin typeface="Comic Sans MS" panose="030F0702030302020204" pitchFamily="66" charset="0"/>
            </a:endParaRPr>
          </a:p>
          <a:p>
            <a:pPr marL="0" indent="0">
              <a:buNone/>
            </a:pPr>
            <a:r>
              <a:rPr lang="en-GB" sz="2000" b="1" dirty="0">
                <a:latin typeface="Comic Sans MS" panose="030F0702030302020204" pitchFamily="66" charset="0"/>
              </a:rPr>
              <a:t>Children must not bring in chocolate or crisps for their morning snack</a:t>
            </a:r>
          </a:p>
          <a:p>
            <a:pPr marL="0" indent="0">
              <a:buNone/>
            </a:pPr>
            <a:endParaRPr lang="en-GB" sz="2000" b="1" dirty="0">
              <a:latin typeface="Comic Sans MS" panose="030F0702030302020204" pitchFamily="66" charset="0"/>
            </a:endParaRPr>
          </a:p>
          <a:p>
            <a:pPr marL="0" indent="0">
              <a:buNone/>
            </a:pPr>
            <a:r>
              <a:rPr lang="en-GB" sz="2000" b="1" dirty="0">
                <a:latin typeface="Comic Sans MS" panose="030F0702030302020204" pitchFamily="66" charset="0"/>
              </a:rPr>
              <a:t>No fizzy drinks are to be brought in packed lunches or class</a:t>
            </a:r>
          </a:p>
          <a:p>
            <a:pPr marL="0" indent="0">
              <a:buNone/>
            </a:pPr>
            <a:endParaRPr lang="en-GB" sz="2000" b="1" dirty="0">
              <a:latin typeface="Comic Sans MS" panose="030F0702030302020204" pitchFamily="66" charset="0"/>
            </a:endParaRPr>
          </a:p>
          <a:p>
            <a:pPr marL="0" indent="0">
              <a:buNone/>
            </a:pPr>
            <a:r>
              <a:rPr lang="en-GB" sz="2000" b="1" dirty="0">
                <a:latin typeface="Comic Sans MS" panose="030F0702030302020204" pitchFamily="66" charset="0"/>
              </a:rPr>
              <a:t>Children must only have water in their class water bottles.</a:t>
            </a:r>
          </a:p>
          <a:p>
            <a:pPr marL="0" indent="0">
              <a:buNone/>
            </a:pPr>
            <a:endParaRPr lang="en-GB" sz="2000" b="1" dirty="0">
              <a:latin typeface="Comic Sans MS" panose="030F0702030302020204" pitchFamily="66" charset="0"/>
            </a:endParaRPr>
          </a:p>
          <a:p>
            <a:pPr marL="0" indent="0">
              <a:buNone/>
            </a:pPr>
            <a:r>
              <a:rPr lang="en-GB" sz="2000" b="1" dirty="0">
                <a:latin typeface="Comic Sans MS" panose="030F0702030302020204" pitchFamily="66" charset="0"/>
              </a:rPr>
              <a:t>Thank you</a:t>
            </a:r>
          </a:p>
        </p:txBody>
      </p:sp>
    </p:spTree>
    <p:extLst>
      <p:ext uri="{BB962C8B-B14F-4D97-AF65-F5344CB8AC3E}">
        <p14:creationId xmlns:p14="http://schemas.microsoft.com/office/powerpoint/2010/main" val="41367657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5539C-1D98-49D2-B494-D5CE44514169}"/>
              </a:ext>
            </a:extLst>
          </p:cNvPr>
          <p:cNvSpPr>
            <a:spLocks noGrp="1"/>
          </p:cNvSpPr>
          <p:nvPr>
            <p:ph type="title"/>
          </p:nvPr>
        </p:nvSpPr>
        <p:spPr>
          <a:xfrm>
            <a:off x="1024128" y="585216"/>
            <a:ext cx="9720072" cy="772244"/>
          </a:xfrm>
        </p:spPr>
        <p:txBody>
          <a:bodyPr>
            <a:normAutofit/>
          </a:bodyPr>
          <a:lstStyle/>
          <a:p>
            <a:r>
              <a:rPr lang="en-GB" dirty="0">
                <a:latin typeface="Comic Sans MS" panose="030F0702030302020204" pitchFamily="66" charset="0"/>
              </a:rPr>
              <a:t>Please visit the website!!</a:t>
            </a:r>
          </a:p>
        </p:txBody>
      </p:sp>
      <p:sp>
        <p:nvSpPr>
          <p:cNvPr id="3" name="Content Placeholder 2">
            <a:extLst>
              <a:ext uri="{FF2B5EF4-FFF2-40B4-BE49-F238E27FC236}">
                <a16:creationId xmlns:a16="http://schemas.microsoft.com/office/drawing/2014/main" id="{4F5CDC1E-7B3E-4B8E-85A3-BA62B1AE8E96}"/>
              </a:ext>
            </a:extLst>
          </p:cNvPr>
          <p:cNvSpPr>
            <a:spLocks noGrp="1"/>
          </p:cNvSpPr>
          <p:nvPr>
            <p:ph idx="1"/>
          </p:nvPr>
        </p:nvSpPr>
        <p:spPr>
          <a:xfrm>
            <a:off x="1024128" y="1979629"/>
            <a:ext cx="9995806" cy="4487159"/>
          </a:xfrm>
        </p:spPr>
        <p:txBody>
          <a:bodyPr>
            <a:normAutofit/>
          </a:bodyPr>
          <a:lstStyle/>
          <a:p>
            <a:r>
              <a:rPr lang="en-GB" dirty="0">
                <a:hlinkClick r:id="rId2"/>
              </a:rPr>
              <a:t>https://www.emmausschool.co.uk/curriculum-subjects/</a:t>
            </a:r>
            <a:endParaRPr lang="en-GB" dirty="0"/>
          </a:p>
          <a:p>
            <a:pPr marL="0" indent="0">
              <a:buNone/>
            </a:pPr>
            <a:r>
              <a:rPr lang="en-GB" dirty="0"/>
              <a:t>Overview of subjects </a:t>
            </a:r>
          </a:p>
          <a:p>
            <a:pPr marL="0" indent="0">
              <a:buNone/>
            </a:pPr>
            <a:r>
              <a:rPr lang="en-GB" dirty="0"/>
              <a:t>Photographs</a:t>
            </a:r>
          </a:p>
          <a:p>
            <a:pPr marL="0" indent="0">
              <a:buNone/>
            </a:pPr>
            <a:r>
              <a:rPr lang="en-GB" dirty="0"/>
              <a:t>Policies</a:t>
            </a:r>
          </a:p>
          <a:p>
            <a:pPr marL="0" indent="0">
              <a:buNone/>
            </a:pPr>
            <a:r>
              <a:rPr lang="en-GB" dirty="0"/>
              <a:t>RWI resources</a:t>
            </a:r>
          </a:p>
          <a:p>
            <a:pPr marL="0" indent="0">
              <a:buNone/>
            </a:pPr>
            <a:r>
              <a:rPr lang="en-GB" dirty="0"/>
              <a:t>Teacher email addresses – </a:t>
            </a:r>
            <a:r>
              <a:rPr lang="en-GB" b="1" dirty="0"/>
              <a:t>for emergency only </a:t>
            </a:r>
          </a:p>
          <a:p>
            <a:pPr marL="0" indent="0">
              <a:buNone/>
            </a:pPr>
            <a:r>
              <a:rPr lang="en-GB" dirty="0"/>
              <a:t>Please do not email if it can be discussed quickly on entry or at end of the school day. </a:t>
            </a:r>
          </a:p>
          <a:p>
            <a:pPr marL="0" indent="0">
              <a:buNone/>
            </a:pPr>
            <a:r>
              <a:rPr lang="en-GB" dirty="0"/>
              <a:t>Thank you</a:t>
            </a:r>
          </a:p>
          <a:p>
            <a:pPr marL="0" indent="0">
              <a:buNone/>
            </a:pPr>
            <a:endParaRPr lang="en-GB" dirty="0"/>
          </a:p>
          <a:p>
            <a:pPr marL="0" indent="0">
              <a:buNone/>
            </a:pPr>
            <a:endParaRPr lang="en-GB" dirty="0"/>
          </a:p>
          <a:p>
            <a:pPr marL="0" indent="0">
              <a:buNone/>
            </a:pPr>
            <a:endParaRPr lang="en-GB" dirty="0"/>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42571582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036B1-FE14-4B3D-8B6B-C932DF4BB9B2}"/>
              </a:ext>
            </a:extLst>
          </p:cNvPr>
          <p:cNvSpPr>
            <a:spLocks noGrp="1"/>
          </p:cNvSpPr>
          <p:nvPr>
            <p:ph type="title"/>
          </p:nvPr>
        </p:nvSpPr>
        <p:spPr>
          <a:xfrm>
            <a:off x="1024128" y="585216"/>
            <a:ext cx="9720072" cy="709328"/>
          </a:xfrm>
        </p:spPr>
        <p:txBody>
          <a:bodyPr>
            <a:normAutofit/>
          </a:bodyPr>
          <a:lstStyle/>
          <a:p>
            <a:r>
              <a:rPr lang="en-GB" dirty="0"/>
              <a:t>Questions </a:t>
            </a:r>
          </a:p>
        </p:txBody>
      </p:sp>
      <p:sp>
        <p:nvSpPr>
          <p:cNvPr id="3" name="Content Placeholder 2">
            <a:extLst>
              <a:ext uri="{FF2B5EF4-FFF2-40B4-BE49-F238E27FC236}">
                <a16:creationId xmlns:a16="http://schemas.microsoft.com/office/drawing/2014/main" id="{05D6DAD8-1BFD-452C-B28C-A7AFA5735A15}"/>
              </a:ext>
            </a:extLst>
          </p:cNvPr>
          <p:cNvSpPr>
            <a:spLocks noGrp="1"/>
          </p:cNvSpPr>
          <p:nvPr>
            <p:ph idx="1"/>
          </p:nvPr>
        </p:nvSpPr>
        <p:spPr>
          <a:xfrm>
            <a:off x="677334" y="1417835"/>
            <a:ext cx="10508826" cy="4623528"/>
          </a:xfrm>
        </p:spPr>
        <p:txBody>
          <a:bodyPr>
            <a:normAutofit/>
          </a:bodyPr>
          <a:lstStyle/>
          <a:p>
            <a:pPr marL="0" indent="0">
              <a:buNone/>
            </a:pPr>
            <a:r>
              <a:rPr lang="en-GB" dirty="0"/>
              <a:t>If you are unsure about anything or you remember something when you go home, again have a chat with a member of the Year 2 Team and we will be happy to help.</a:t>
            </a:r>
          </a:p>
          <a:p>
            <a:pPr marL="0" indent="0">
              <a:buNone/>
            </a:pPr>
            <a:r>
              <a:rPr lang="en-GB" dirty="0"/>
              <a:t>SATs will continue for Year 2 children at Emmaus. However, they are used only to inform/ support teacher assessments.</a:t>
            </a:r>
          </a:p>
          <a:p>
            <a:pPr marL="0" indent="0">
              <a:buNone/>
            </a:pPr>
            <a:r>
              <a:rPr lang="en-GB" dirty="0"/>
              <a:t>They will be taken in test conditions outside the classroom, and the children will be made aware that the tasks are part of their ‘Special Work’</a:t>
            </a:r>
          </a:p>
          <a:p>
            <a:pPr marL="0" indent="0">
              <a:buNone/>
            </a:pPr>
            <a:r>
              <a:rPr lang="en-GB" dirty="0"/>
              <a:t>Your children will be assessed by their class teacher against the standards set by local government</a:t>
            </a:r>
          </a:p>
          <a:p>
            <a:pPr marL="0" indent="0">
              <a:buNone/>
            </a:pPr>
            <a:r>
              <a:rPr lang="en-GB" b="1" i="1" dirty="0">
                <a:solidFill>
                  <a:srgbClr val="00B0F0"/>
                </a:solidFill>
              </a:rPr>
              <a:t>Your children are simply awesome so we have no concerns about how well they will learn, progress and enjoy year 2. </a:t>
            </a:r>
          </a:p>
        </p:txBody>
      </p:sp>
      <p:sp>
        <p:nvSpPr>
          <p:cNvPr id="4" name="AutoShape 2">
            <a:extLst>
              <a:ext uri="{FF2B5EF4-FFF2-40B4-BE49-F238E27FC236}">
                <a16:creationId xmlns:a16="http://schemas.microsoft.com/office/drawing/2014/main" id="{14766293-A890-B7BF-A4C6-F45B74C44D2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0" name="Picture 6" descr="Stars Animated Sticker">
            <a:extLst>
              <a:ext uri="{FF2B5EF4-FFF2-40B4-BE49-F238E27FC236}">
                <a16:creationId xmlns:a16="http://schemas.microsoft.com/office/drawing/2014/main" id="{8B5F193C-1BD4-E3FC-18CE-688532038C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94800" y="4364990"/>
            <a:ext cx="2493010" cy="249301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Stars Animated Sticker">
            <a:extLst>
              <a:ext uri="{FF2B5EF4-FFF2-40B4-BE49-F238E27FC236}">
                <a16:creationId xmlns:a16="http://schemas.microsoft.com/office/drawing/2014/main" id="{AEA21867-C052-32A7-AD9D-EA4BECD247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0140" y="4364990"/>
            <a:ext cx="2493010" cy="249301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Stars Animated Sticker">
            <a:extLst>
              <a:ext uri="{FF2B5EF4-FFF2-40B4-BE49-F238E27FC236}">
                <a16:creationId xmlns:a16="http://schemas.microsoft.com/office/drawing/2014/main" id="{8AACF11F-1C5C-40C6-9FD8-E4DF27BC0B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0590" y="4364990"/>
            <a:ext cx="2493010" cy="249301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Stars Animated Sticker">
            <a:extLst>
              <a:ext uri="{FF2B5EF4-FFF2-40B4-BE49-F238E27FC236}">
                <a16:creationId xmlns:a16="http://schemas.microsoft.com/office/drawing/2014/main" id="{12E3C170-C49E-0F0B-F3E5-4B509B5328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9020" y="4958080"/>
            <a:ext cx="1899920" cy="1899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6285435"/>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528</TotalTime>
  <Words>1430</Words>
  <Application>Microsoft Office PowerPoint</Application>
  <PresentationFormat>Widescreen</PresentationFormat>
  <Paragraphs>124</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Comic Sans MS</vt:lpstr>
      <vt:lpstr>Gill Sans MT</vt:lpstr>
      <vt:lpstr>Gallery</vt:lpstr>
      <vt:lpstr>Welcome: Meet the teacher  September 2025 </vt:lpstr>
      <vt:lpstr>Attendance Matters At Emmaus</vt:lpstr>
      <vt:lpstr> Reading opens so many opportunities  </vt:lpstr>
      <vt:lpstr>Reading is KEY to Progress across the curriculum</vt:lpstr>
      <vt:lpstr>Christian Values –  please read at your leisure  </vt:lpstr>
      <vt:lpstr>Teachers and support staff and other adults working in 2W</vt:lpstr>
      <vt:lpstr>Behaviour policy </vt:lpstr>
      <vt:lpstr>Topics -Geography</vt:lpstr>
      <vt:lpstr>History – Visits and school trips</vt:lpstr>
      <vt:lpstr>History – Visits and school trips</vt:lpstr>
      <vt:lpstr>Science</vt:lpstr>
      <vt:lpstr>Uniform</vt:lpstr>
      <vt:lpstr>Homework</vt:lpstr>
      <vt:lpstr>Healthy snacks and drinks</vt:lpstr>
      <vt:lpstr>Please visit the website!!</vt:lpstr>
      <vt:lpstr>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Attendance Matters At Emmaus</dc:title>
  <dc:creator>Mrs C Yates</dc:creator>
  <cp:lastModifiedBy>Sian Walker</cp:lastModifiedBy>
  <cp:revision>31</cp:revision>
  <dcterms:created xsi:type="dcterms:W3CDTF">2022-09-06T10:16:50Z</dcterms:created>
  <dcterms:modified xsi:type="dcterms:W3CDTF">2025-09-17T08:14:53Z</dcterms:modified>
</cp:coreProperties>
</file>