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56" r:id="rId3"/>
    <p:sldId id="257" r:id="rId4"/>
    <p:sldId id="258" r:id="rId5"/>
    <p:sldId id="259" r:id="rId6"/>
    <p:sldId id="260" r:id="rId7"/>
    <p:sldId id="261" r:id="rId8"/>
    <p:sldId id="264" r:id="rId9"/>
    <p:sldId id="267" r:id="rId10"/>
    <p:sldId id="262"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17DAE"/>
    <a:srgbClr val="8D437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4" d="100"/>
          <a:sy n="64" d="100"/>
        </p:scale>
        <p:origin x="7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7D6A7-D8F4-4810-B57F-57261F4D41E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98367C4-CC4F-43D1-98CF-30CFD93878A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E53066D-0094-40DA-A754-1E65334A1609}"/>
              </a:ext>
            </a:extLst>
          </p:cNvPr>
          <p:cNvSpPr>
            <a:spLocks noGrp="1"/>
          </p:cNvSpPr>
          <p:nvPr>
            <p:ph type="dt" sz="half" idx="10"/>
          </p:nvPr>
        </p:nvSpPr>
        <p:spPr/>
        <p:txBody>
          <a:bodyPr/>
          <a:lstStyle/>
          <a:p>
            <a:fld id="{53A9C3FC-A6AD-4365-B215-FE2EC405D694}" type="datetimeFigureOut">
              <a:rPr lang="en-GB" smtClean="0"/>
              <a:t>16/09/2025</a:t>
            </a:fld>
            <a:endParaRPr lang="en-GB"/>
          </a:p>
        </p:txBody>
      </p:sp>
      <p:sp>
        <p:nvSpPr>
          <p:cNvPr id="5" name="Footer Placeholder 4">
            <a:extLst>
              <a:ext uri="{FF2B5EF4-FFF2-40B4-BE49-F238E27FC236}">
                <a16:creationId xmlns:a16="http://schemas.microsoft.com/office/drawing/2014/main" id="{9302F1AE-7A6A-405A-8AED-8B4B3431F7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D84BEA8-81B4-4EE9-B406-F9D6F8B2CBDD}"/>
              </a:ext>
            </a:extLst>
          </p:cNvPr>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4224938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86C3E8-43C6-4D71-A897-E94B8AA3159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CDDAB6B-AD29-4F32-B836-70E22C66D99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2D0BC6-6617-406A-8990-E3D3AB717DC5}"/>
              </a:ext>
            </a:extLst>
          </p:cNvPr>
          <p:cNvSpPr>
            <a:spLocks noGrp="1"/>
          </p:cNvSpPr>
          <p:nvPr>
            <p:ph type="dt" sz="half" idx="10"/>
          </p:nvPr>
        </p:nvSpPr>
        <p:spPr/>
        <p:txBody>
          <a:bodyPr/>
          <a:lstStyle/>
          <a:p>
            <a:fld id="{53A9C3FC-A6AD-4365-B215-FE2EC405D694}" type="datetimeFigureOut">
              <a:rPr lang="en-GB" smtClean="0"/>
              <a:t>16/09/2025</a:t>
            </a:fld>
            <a:endParaRPr lang="en-GB"/>
          </a:p>
        </p:txBody>
      </p:sp>
      <p:sp>
        <p:nvSpPr>
          <p:cNvPr id="5" name="Footer Placeholder 4">
            <a:extLst>
              <a:ext uri="{FF2B5EF4-FFF2-40B4-BE49-F238E27FC236}">
                <a16:creationId xmlns:a16="http://schemas.microsoft.com/office/drawing/2014/main" id="{DACDD9EA-3D5B-4B9E-87C7-97283DE1AA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6A0D47-CF7B-49DF-9E7A-7B16DEC2624F}"/>
              </a:ext>
            </a:extLst>
          </p:cNvPr>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10719733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88DEE-A9AC-48AF-96C9-AE7A41BF842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02B3B2F-815A-4726-8DC5-E0F4348258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60B704A-2B89-4F43-B0D5-4A825887BC5B}"/>
              </a:ext>
            </a:extLst>
          </p:cNvPr>
          <p:cNvSpPr>
            <a:spLocks noGrp="1"/>
          </p:cNvSpPr>
          <p:nvPr>
            <p:ph type="dt" sz="half" idx="10"/>
          </p:nvPr>
        </p:nvSpPr>
        <p:spPr/>
        <p:txBody>
          <a:bodyPr/>
          <a:lstStyle/>
          <a:p>
            <a:fld id="{53A9C3FC-A6AD-4365-B215-FE2EC405D694}" type="datetimeFigureOut">
              <a:rPr lang="en-GB" smtClean="0"/>
              <a:t>16/09/2025</a:t>
            </a:fld>
            <a:endParaRPr lang="en-GB"/>
          </a:p>
        </p:txBody>
      </p:sp>
      <p:sp>
        <p:nvSpPr>
          <p:cNvPr id="5" name="Footer Placeholder 4">
            <a:extLst>
              <a:ext uri="{FF2B5EF4-FFF2-40B4-BE49-F238E27FC236}">
                <a16:creationId xmlns:a16="http://schemas.microsoft.com/office/drawing/2014/main" id="{6D736539-A2B1-458B-88C0-14EC2EF1CD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A01341-E27F-43E2-9C93-F3A683140481}"/>
              </a:ext>
            </a:extLst>
          </p:cNvPr>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1936085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45AAB-9A5F-4EFA-82E6-E266BFC024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30BCF45-DC76-43DC-8F29-82F6B922CC2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6DF23B6-416B-406E-AA95-81448C8456B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940ED75-C589-47E7-A531-CCCE4E26603D}"/>
              </a:ext>
            </a:extLst>
          </p:cNvPr>
          <p:cNvSpPr>
            <a:spLocks noGrp="1"/>
          </p:cNvSpPr>
          <p:nvPr>
            <p:ph type="dt" sz="half" idx="10"/>
          </p:nvPr>
        </p:nvSpPr>
        <p:spPr/>
        <p:txBody>
          <a:bodyPr/>
          <a:lstStyle/>
          <a:p>
            <a:fld id="{53A9C3FC-A6AD-4365-B215-FE2EC405D694}" type="datetimeFigureOut">
              <a:rPr lang="en-GB" smtClean="0"/>
              <a:t>16/09/2025</a:t>
            </a:fld>
            <a:endParaRPr lang="en-GB"/>
          </a:p>
        </p:txBody>
      </p:sp>
      <p:sp>
        <p:nvSpPr>
          <p:cNvPr id="6" name="Footer Placeholder 5">
            <a:extLst>
              <a:ext uri="{FF2B5EF4-FFF2-40B4-BE49-F238E27FC236}">
                <a16:creationId xmlns:a16="http://schemas.microsoft.com/office/drawing/2014/main" id="{54DBA909-BFB7-4F92-B5C0-9776DBE426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6C4670-7757-4408-AEED-0B201A891F7D}"/>
              </a:ext>
            </a:extLst>
          </p:cNvPr>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547808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22A3B0-A206-4843-A2F4-5628226F781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1F73808-E74C-47F4-A34B-45FE0E493B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DF4D62A-6E9B-42B0-BB9D-A4FBFD62BCE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49A3CBC-24D5-412F-9F30-5B25E2705F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56A28E2-9A8E-4D0C-8EC4-E82C1D3F73A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761BDAD-DA31-4B28-BB5F-94636E138551}"/>
              </a:ext>
            </a:extLst>
          </p:cNvPr>
          <p:cNvSpPr>
            <a:spLocks noGrp="1"/>
          </p:cNvSpPr>
          <p:nvPr>
            <p:ph type="dt" sz="half" idx="10"/>
          </p:nvPr>
        </p:nvSpPr>
        <p:spPr/>
        <p:txBody>
          <a:bodyPr/>
          <a:lstStyle/>
          <a:p>
            <a:fld id="{53A9C3FC-A6AD-4365-B215-FE2EC405D694}" type="datetimeFigureOut">
              <a:rPr lang="en-GB" smtClean="0"/>
              <a:t>16/09/2025</a:t>
            </a:fld>
            <a:endParaRPr lang="en-GB"/>
          </a:p>
        </p:txBody>
      </p:sp>
      <p:sp>
        <p:nvSpPr>
          <p:cNvPr id="8" name="Footer Placeholder 7">
            <a:extLst>
              <a:ext uri="{FF2B5EF4-FFF2-40B4-BE49-F238E27FC236}">
                <a16:creationId xmlns:a16="http://schemas.microsoft.com/office/drawing/2014/main" id="{941A0825-125B-4B73-A620-2F50674887C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FA526F4-E9CD-477C-9193-8ECFCD2544B7}"/>
              </a:ext>
            </a:extLst>
          </p:cNvPr>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3657544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44AA3-7122-4627-9E36-7F05D9400D5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E4F0CA1-D555-41A6-BDD4-916F893C41BA}"/>
              </a:ext>
            </a:extLst>
          </p:cNvPr>
          <p:cNvSpPr>
            <a:spLocks noGrp="1"/>
          </p:cNvSpPr>
          <p:nvPr>
            <p:ph type="dt" sz="half" idx="10"/>
          </p:nvPr>
        </p:nvSpPr>
        <p:spPr/>
        <p:txBody>
          <a:bodyPr/>
          <a:lstStyle/>
          <a:p>
            <a:fld id="{53A9C3FC-A6AD-4365-B215-FE2EC405D694}" type="datetimeFigureOut">
              <a:rPr lang="en-GB" smtClean="0"/>
              <a:t>16/09/2025</a:t>
            </a:fld>
            <a:endParaRPr lang="en-GB"/>
          </a:p>
        </p:txBody>
      </p:sp>
      <p:sp>
        <p:nvSpPr>
          <p:cNvPr id="4" name="Footer Placeholder 3">
            <a:extLst>
              <a:ext uri="{FF2B5EF4-FFF2-40B4-BE49-F238E27FC236}">
                <a16:creationId xmlns:a16="http://schemas.microsoft.com/office/drawing/2014/main" id="{243F7694-A7A1-4780-819A-ABC4AA7F4B2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C5998A1-F272-433A-9509-B82477D8773C}"/>
              </a:ext>
            </a:extLst>
          </p:cNvPr>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2873087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630D381-6F24-4215-B0DC-A7D7068882B7}"/>
              </a:ext>
            </a:extLst>
          </p:cNvPr>
          <p:cNvSpPr>
            <a:spLocks noGrp="1"/>
          </p:cNvSpPr>
          <p:nvPr>
            <p:ph type="dt" sz="half" idx="10"/>
          </p:nvPr>
        </p:nvSpPr>
        <p:spPr/>
        <p:txBody>
          <a:bodyPr/>
          <a:lstStyle/>
          <a:p>
            <a:fld id="{53A9C3FC-A6AD-4365-B215-FE2EC405D694}" type="datetimeFigureOut">
              <a:rPr lang="en-GB" smtClean="0"/>
              <a:t>16/09/2025</a:t>
            </a:fld>
            <a:endParaRPr lang="en-GB"/>
          </a:p>
        </p:txBody>
      </p:sp>
      <p:sp>
        <p:nvSpPr>
          <p:cNvPr id="3" name="Footer Placeholder 2">
            <a:extLst>
              <a:ext uri="{FF2B5EF4-FFF2-40B4-BE49-F238E27FC236}">
                <a16:creationId xmlns:a16="http://schemas.microsoft.com/office/drawing/2014/main" id="{7867C594-99D8-48F9-9C40-85D42147743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6B410F9-360F-4BAF-8566-86DCD72684EB}"/>
              </a:ext>
            </a:extLst>
          </p:cNvPr>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35356081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ACFFB2-7EA6-46F7-A9E2-8DFDCC1254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11C89BD-F05F-4FFA-AC53-6D8EA0C3C4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CEFEEB6-B23C-4F79-8FAA-44DAA57A7D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10388F2-88FC-4790-A265-8845BE30DC06}"/>
              </a:ext>
            </a:extLst>
          </p:cNvPr>
          <p:cNvSpPr>
            <a:spLocks noGrp="1"/>
          </p:cNvSpPr>
          <p:nvPr>
            <p:ph type="dt" sz="half" idx="10"/>
          </p:nvPr>
        </p:nvSpPr>
        <p:spPr/>
        <p:txBody>
          <a:bodyPr/>
          <a:lstStyle/>
          <a:p>
            <a:fld id="{53A9C3FC-A6AD-4365-B215-FE2EC405D694}" type="datetimeFigureOut">
              <a:rPr lang="en-GB" smtClean="0"/>
              <a:t>16/09/2025</a:t>
            </a:fld>
            <a:endParaRPr lang="en-GB"/>
          </a:p>
        </p:txBody>
      </p:sp>
      <p:sp>
        <p:nvSpPr>
          <p:cNvPr id="6" name="Footer Placeholder 5">
            <a:extLst>
              <a:ext uri="{FF2B5EF4-FFF2-40B4-BE49-F238E27FC236}">
                <a16:creationId xmlns:a16="http://schemas.microsoft.com/office/drawing/2014/main" id="{251DEAAF-CE1C-49FC-95BB-B7A598D0996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CF3CD7-EFEE-420D-ABC2-74BFC221389C}"/>
              </a:ext>
            </a:extLst>
          </p:cNvPr>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33787967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7C9CC-0CB3-4DA5-954F-3C810FEA075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B46C1B8-742E-4E31-B843-51B98DA7A3A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A13B03D-9D06-4F20-A820-50E4A93342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A213D5B-66F9-487D-B080-BF0223476A9E}"/>
              </a:ext>
            </a:extLst>
          </p:cNvPr>
          <p:cNvSpPr>
            <a:spLocks noGrp="1"/>
          </p:cNvSpPr>
          <p:nvPr>
            <p:ph type="dt" sz="half" idx="10"/>
          </p:nvPr>
        </p:nvSpPr>
        <p:spPr/>
        <p:txBody>
          <a:bodyPr/>
          <a:lstStyle/>
          <a:p>
            <a:fld id="{53A9C3FC-A6AD-4365-B215-FE2EC405D694}" type="datetimeFigureOut">
              <a:rPr lang="en-GB" smtClean="0"/>
              <a:t>16/09/2025</a:t>
            </a:fld>
            <a:endParaRPr lang="en-GB"/>
          </a:p>
        </p:txBody>
      </p:sp>
      <p:sp>
        <p:nvSpPr>
          <p:cNvPr id="6" name="Footer Placeholder 5">
            <a:extLst>
              <a:ext uri="{FF2B5EF4-FFF2-40B4-BE49-F238E27FC236}">
                <a16:creationId xmlns:a16="http://schemas.microsoft.com/office/drawing/2014/main" id="{529B9A16-1F62-4154-A148-2F95288F63B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08E4B93-E103-4299-B2BE-F327F88E76B5}"/>
              </a:ext>
            </a:extLst>
          </p:cNvPr>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3305158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238E61-9488-4EC7-B472-F1D15173AA8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F239DEF-27F0-40C9-BB64-B93ADCB5CEF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976D5C-1BFC-4FF8-A688-74063121A13E}"/>
              </a:ext>
            </a:extLst>
          </p:cNvPr>
          <p:cNvSpPr>
            <a:spLocks noGrp="1"/>
          </p:cNvSpPr>
          <p:nvPr>
            <p:ph type="dt" sz="half" idx="10"/>
          </p:nvPr>
        </p:nvSpPr>
        <p:spPr/>
        <p:txBody>
          <a:bodyPr/>
          <a:lstStyle/>
          <a:p>
            <a:fld id="{53A9C3FC-A6AD-4365-B215-FE2EC405D694}" type="datetimeFigureOut">
              <a:rPr lang="en-GB" smtClean="0"/>
              <a:t>16/09/2025</a:t>
            </a:fld>
            <a:endParaRPr lang="en-GB"/>
          </a:p>
        </p:txBody>
      </p:sp>
      <p:sp>
        <p:nvSpPr>
          <p:cNvPr id="5" name="Footer Placeholder 4">
            <a:extLst>
              <a:ext uri="{FF2B5EF4-FFF2-40B4-BE49-F238E27FC236}">
                <a16:creationId xmlns:a16="http://schemas.microsoft.com/office/drawing/2014/main" id="{EFF49B32-A6B4-42E6-8C98-00700E81C2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EB0FB6-08BE-4266-BC41-845EDBB9CBB6}"/>
              </a:ext>
            </a:extLst>
          </p:cNvPr>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1239019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432EA3A-DB71-4A80-ABF2-99423744580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629B17-DAB3-47D7-8FB1-A521A6F0C69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3E723D-0540-496A-B68B-4B3C5FC9E357}"/>
              </a:ext>
            </a:extLst>
          </p:cNvPr>
          <p:cNvSpPr>
            <a:spLocks noGrp="1"/>
          </p:cNvSpPr>
          <p:nvPr>
            <p:ph type="dt" sz="half" idx="10"/>
          </p:nvPr>
        </p:nvSpPr>
        <p:spPr/>
        <p:txBody>
          <a:bodyPr/>
          <a:lstStyle/>
          <a:p>
            <a:fld id="{53A9C3FC-A6AD-4365-B215-FE2EC405D694}" type="datetimeFigureOut">
              <a:rPr lang="en-GB" smtClean="0"/>
              <a:t>16/09/2025</a:t>
            </a:fld>
            <a:endParaRPr lang="en-GB"/>
          </a:p>
        </p:txBody>
      </p:sp>
      <p:sp>
        <p:nvSpPr>
          <p:cNvPr id="5" name="Footer Placeholder 4">
            <a:extLst>
              <a:ext uri="{FF2B5EF4-FFF2-40B4-BE49-F238E27FC236}">
                <a16:creationId xmlns:a16="http://schemas.microsoft.com/office/drawing/2014/main" id="{0066BC51-6139-4A8F-B399-AF9751742F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327E48-17B2-4BFD-92EF-A042AE9CBA08}"/>
              </a:ext>
            </a:extLst>
          </p:cNvPr>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1123549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22C3AA-7C0C-4E8F-8DBC-7776818BB8D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5C4BCB7-7404-43F6-BD8B-56734A623A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BA2782-66C5-44E2-AD21-CA62A7F423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A9C3FC-A6AD-4365-B215-FE2EC405D694}" type="datetimeFigureOut">
              <a:rPr lang="en-GB" smtClean="0"/>
              <a:t>16/09/2025</a:t>
            </a:fld>
            <a:endParaRPr lang="en-GB"/>
          </a:p>
        </p:txBody>
      </p:sp>
      <p:sp>
        <p:nvSpPr>
          <p:cNvPr id="5" name="Footer Placeholder 4">
            <a:extLst>
              <a:ext uri="{FF2B5EF4-FFF2-40B4-BE49-F238E27FC236}">
                <a16:creationId xmlns:a16="http://schemas.microsoft.com/office/drawing/2014/main" id="{35544E2D-2398-45F0-9DE0-569B90F458F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9445C3D-1314-4A48-BB3D-E275B9045A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52D5A9-9C88-4A17-B285-ABAB8DB9B419}" type="slidenum">
              <a:rPr lang="en-GB" smtClean="0"/>
              <a:t>‹#›</a:t>
            </a:fld>
            <a:endParaRPr lang="en-GB"/>
          </a:p>
        </p:txBody>
      </p:sp>
    </p:spTree>
    <p:extLst>
      <p:ext uri="{BB962C8B-B14F-4D97-AF65-F5344CB8AC3E}">
        <p14:creationId xmlns:p14="http://schemas.microsoft.com/office/powerpoint/2010/main" val="1194535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17DAE"/>
        </a:soli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22960" y="692332"/>
            <a:ext cx="1688738" cy="1426588"/>
          </a:xfrm>
          <a:prstGeom prst="rect">
            <a:avLst/>
          </a:prstGeom>
        </p:spPr>
      </p:pic>
      <p:sp>
        <p:nvSpPr>
          <p:cNvPr id="2" name="Title 1"/>
          <p:cNvSpPr>
            <a:spLocks noGrp="1"/>
          </p:cNvSpPr>
          <p:nvPr>
            <p:ph type="ctrTitle"/>
          </p:nvPr>
        </p:nvSpPr>
        <p:spPr>
          <a:xfrm>
            <a:off x="1524000" y="1122363"/>
            <a:ext cx="9144000" cy="996557"/>
          </a:xfrm>
        </p:spPr>
        <p:txBody>
          <a:bodyPr>
            <a:noAutofit/>
          </a:bodyPr>
          <a:lstStyle/>
          <a:p>
            <a:r>
              <a:rPr lang="en-GB" sz="6600" u="sng" dirty="0"/>
              <a:t>Welcome</a:t>
            </a:r>
          </a:p>
        </p:txBody>
      </p:sp>
      <p:sp>
        <p:nvSpPr>
          <p:cNvPr id="3" name="Subtitle 2"/>
          <p:cNvSpPr>
            <a:spLocks noGrp="1"/>
          </p:cNvSpPr>
          <p:nvPr>
            <p:ph type="subTitle" idx="1"/>
          </p:nvPr>
        </p:nvSpPr>
        <p:spPr>
          <a:xfrm>
            <a:off x="1524000" y="3171825"/>
            <a:ext cx="9144000" cy="1743075"/>
          </a:xfrm>
        </p:spPr>
        <p:txBody>
          <a:bodyPr>
            <a:noAutofit/>
          </a:bodyPr>
          <a:lstStyle/>
          <a:p>
            <a:r>
              <a:rPr lang="en-GB" sz="4400" u="sng" dirty="0"/>
              <a:t>School Mission Statement</a:t>
            </a:r>
          </a:p>
          <a:p>
            <a:r>
              <a:rPr lang="en-GB" sz="4400" dirty="0"/>
              <a:t>We are friends journeying together in faith, hope and trust as we live, love and learn together.</a:t>
            </a:r>
          </a:p>
        </p:txBody>
      </p:sp>
    </p:spTree>
    <p:extLst>
      <p:ext uri="{BB962C8B-B14F-4D97-AF65-F5344CB8AC3E}">
        <p14:creationId xmlns:p14="http://schemas.microsoft.com/office/powerpoint/2010/main" val="3809229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22A13-12BC-4836-9546-FF80122B21C7}"/>
              </a:ext>
            </a:extLst>
          </p:cNvPr>
          <p:cNvSpPr>
            <a:spLocks noGrp="1"/>
          </p:cNvSpPr>
          <p:nvPr>
            <p:ph type="ctrTitle"/>
          </p:nvPr>
        </p:nvSpPr>
        <p:spPr>
          <a:xfrm>
            <a:off x="2161563" y="289756"/>
            <a:ext cx="9144000" cy="1310444"/>
          </a:xfrm>
        </p:spPr>
        <p:txBody>
          <a:bodyPr>
            <a:normAutofit fontScale="90000"/>
          </a:bodyPr>
          <a:lstStyle/>
          <a:p>
            <a:r>
              <a:rPr lang="en-GB" u="sng" dirty="0"/>
              <a:t>Attendance Matters At Emmaus</a:t>
            </a:r>
          </a:p>
        </p:txBody>
      </p:sp>
      <p:sp>
        <p:nvSpPr>
          <p:cNvPr id="3" name="Subtitle 2">
            <a:extLst>
              <a:ext uri="{FF2B5EF4-FFF2-40B4-BE49-F238E27FC236}">
                <a16:creationId xmlns:a16="http://schemas.microsoft.com/office/drawing/2014/main" id="{ECE0034A-6B7B-4031-9A57-BD104E072320}"/>
              </a:ext>
            </a:extLst>
          </p:cNvPr>
          <p:cNvSpPr>
            <a:spLocks noGrp="1"/>
          </p:cNvSpPr>
          <p:nvPr>
            <p:ph type="subTitle" idx="1"/>
          </p:nvPr>
        </p:nvSpPr>
        <p:spPr>
          <a:xfrm>
            <a:off x="852882" y="2069984"/>
            <a:ext cx="9144000" cy="1655762"/>
          </a:xfrm>
        </p:spPr>
        <p:txBody>
          <a:bodyPr>
            <a:normAutofit fontScale="25000" lnSpcReduction="20000"/>
          </a:bodyPr>
          <a:lstStyle/>
          <a:p>
            <a:pPr algn="l"/>
            <a:r>
              <a:rPr lang="en-US" sz="8000" dirty="0"/>
              <a:t>Please ensure your child arrives for school on time</a:t>
            </a:r>
          </a:p>
          <a:p>
            <a:pPr algn="l"/>
            <a:r>
              <a:rPr lang="en-US" sz="8000" dirty="0"/>
              <a:t>Telephone school if your child is to be late</a:t>
            </a:r>
          </a:p>
          <a:p>
            <a:pPr algn="l"/>
            <a:r>
              <a:rPr lang="en-US" sz="8000" dirty="0"/>
              <a:t>For routine non-emergency medical and dental appointments please ensure they are</a:t>
            </a:r>
          </a:p>
          <a:p>
            <a:pPr algn="l"/>
            <a:r>
              <a:rPr lang="en-US" sz="8000" dirty="0"/>
              <a:t>made outside of school hours</a:t>
            </a:r>
          </a:p>
          <a:p>
            <a:pPr algn="l"/>
            <a:r>
              <a:rPr lang="en-US" sz="8000" dirty="0"/>
              <a:t>Contact school preferably by 10.00 am on the first day of absence if your child is unable to attend through illness, giving an indication of the expected duration and return date to school.</a:t>
            </a:r>
          </a:p>
          <a:p>
            <a:pPr algn="l"/>
            <a:r>
              <a:rPr lang="en-US" sz="8000" dirty="0"/>
              <a:t>If a text message/phone call is received as a result of your child’s absence it is important that you respond to this text to ensure your child is appropriately safeguarded.</a:t>
            </a:r>
          </a:p>
          <a:p>
            <a:pPr algn="l"/>
            <a:r>
              <a:rPr lang="en-US" sz="8000" dirty="0"/>
              <a:t>Contact Mrs Hope (Attendance Lead) or </a:t>
            </a:r>
            <a:r>
              <a:rPr lang="en-US" sz="8000" dirty="0" err="1"/>
              <a:t>Mr</a:t>
            </a:r>
            <a:r>
              <a:rPr lang="en-US" sz="8000" dirty="0"/>
              <a:t> Williams (Headteacher) if the reason for absence requires a more personal contact.</a:t>
            </a:r>
          </a:p>
          <a:p>
            <a:pPr algn="l"/>
            <a:r>
              <a:rPr lang="en-US" sz="8000" b="1" dirty="0"/>
              <a:t>Holidays in term time will not be authorized and will result in a fine </a:t>
            </a:r>
          </a:p>
          <a:p>
            <a:endParaRPr lang="en-GB" dirty="0"/>
          </a:p>
        </p:txBody>
      </p:sp>
      <p:pic>
        <p:nvPicPr>
          <p:cNvPr id="5" name="Picture 4">
            <a:extLst>
              <a:ext uri="{FF2B5EF4-FFF2-40B4-BE49-F238E27FC236}">
                <a16:creationId xmlns:a16="http://schemas.microsoft.com/office/drawing/2014/main" id="{8BDBD41D-8F8B-486D-8CAF-402F54C8DC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262780"/>
            <a:ext cx="1688984" cy="1426900"/>
          </a:xfrm>
          <a:prstGeom prst="rect">
            <a:avLst/>
          </a:prstGeom>
        </p:spPr>
      </p:pic>
    </p:spTree>
    <p:extLst>
      <p:ext uri="{BB962C8B-B14F-4D97-AF65-F5344CB8AC3E}">
        <p14:creationId xmlns:p14="http://schemas.microsoft.com/office/powerpoint/2010/main" val="2963283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6854C-41CB-473B-BF99-F252D9C55620}"/>
              </a:ext>
            </a:extLst>
          </p:cNvPr>
          <p:cNvSpPr>
            <a:spLocks noGrp="1"/>
          </p:cNvSpPr>
          <p:nvPr>
            <p:ph type="title"/>
          </p:nvPr>
        </p:nvSpPr>
        <p:spPr/>
        <p:txBody>
          <a:bodyPr>
            <a:normAutofit fontScale="90000"/>
          </a:bodyPr>
          <a:lstStyle/>
          <a:p>
            <a:pPr algn="ctr"/>
            <a:br>
              <a:rPr lang="en-US" dirty="0"/>
            </a:br>
            <a:r>
              <a:rPr lang="en-US" u="sng" dirty="0"/>
              <a:t>Reading is everything at Emmaus</a:t>
            </a:r>
            <a:br>
              <a:rPr lang="en-US" dirty="0"/>
            </a:br>
            <a:r>
              <a:rPr lang="en-US" sz="2700" b="1" dirty="0"/>
              <a:t>Our aim is to ensure that every child becomes a fluent reader. </a:t>
            </a:r>
            <a:br>
              <a:rPr lang="en-US" b="1" dirty="0"/>
            </a:br>
            <a:endParaRPr lang="en-GB" dirty="0"/>
          </a:p>
        </p:txBody>
      </p:sp>
      <p:sp>
        <p:nvSpPr>
          <p:cNvPr id="3" name="Content Placeholder 2">
            <a:extLst>
              <a:ext uri="{FF2B5EF4-FFF2-40B4-BE49-F238E27FC236}">
                <a16:creationId xmlns:a16="http://schemas.microsoft.com/office/drawing/2014/main" id="{684210B9-F81B-4B3E-898D-7EB3A8B72F13}"/>
              </a:ext>
            </a:extLst>
          </p:cNvPr>
          <p:cNvSpPr>
            <a:spLocks noGrp="1"/>
          </p:cNvSpPr>
          <p:nvPr>
            <p:ph idx="1"/>
          </p:nvPr>
        </p:nvSpPr>
        <p:spPr/>
        <p:txBody>
          <a:bodyPr>
            <a:normAutofit fontScale="85000" lnSpcReduction="20000"/>
          </a:bodyPr>
          <a:lstStyle/>
          <a:p>
            <a:pPr marL="0" indent="0" algn="ctr">
              <a:buNone/>
            </a:pPr>
            <a:r>
              <a:rPr lang="en-US" b="1" dirty="0"/>
              <a:t>The Top Ten Benefits of Reading for Children</a:t>
            </a:r>
            <a:endParaRPr lang="en-US" dirty="0"/>
          </a:p>
          <a:p>
            <a:r>
              <a:rPr lang="en-US" dirty="0"/>
              <a:t>Their vocabulary is larger and more extensive.</a:t>
            </a:r>
          </a:p>
          <a:p>
            <a:r>
              <a:rPr lang="en-US" dirty="0"/>
              <a:t>They perform better academically.</a:t>
            </a:r>
          </a:p>
          <a:p>
            <a:r>
              <a:rPr lang="en-US" dirty="0"/>
              <a:t>Their imagination can run wild.</a:t>
            </a:r>
          </a:p>
          <a:p>
            <a:r>
              <a:rPr lang="en-US" dirty="0"/>
              <a:t>Their creativity skills develop.</a:t>
            </a:r>
          </a:p>
          <a:p>
            <a:r>
              <a:rPr lang="en-US" dirty="0"/>
              <a:t>They develop empathy.</a:t>
            </a:r>
          </a:p>
          <a:p>
            <a:r>
              <a:rPr lang="en-US" dirty="0"/>
              <a:t>They gain a deeper understanding of their world.</a:t>
            </a:r>
          </a:p>
          <a:p>
            <a:r>
              <a:rPr lang="en-US" dirty="0"/>
              <a:t>Their concentration levels improve.</a:t>
            </a:r>
          </a:p>
          <a:p>
            <a:r>
              <a:rPr lang="en-US" dirty="0"/>
              <a:t>The parent and child bond improves.</a:t>
            </a:r>
          </a:p>
          <a:p>
            <a:r>
              <a:rPr lang="en-US" dirty="0"/>
              <a:t>Their cognitive development is supported.</a:t>
            </a:r>
          </a:p>
          <a:p>
            <a:r>
              <a:rPr lang="en-US" dirty="0"/>
              <a:t>Their social skills and interaction improve.</a:t>
            </a:r>
          </a:p>
          <a:p>
            <a:pPr marL="0" indent="0">
              <a:buNone/>
            </a:pPr>
            <a:endParaRPr lang="en-US" dirty="0"/>
          </a:p>
          <a:p>
            <a:pPr marL="0" indent="0">
              <a:buNone/>
            </a:pPr>
            <a:endParaRPr lang="en-GB" dirty="0"/>
          </a:p>
        </p:txBody>
      </p:sp>
      <p:pic>
        <p:nvPicPr>
          <p:cNvPr id="4" name="Picture 3">
            <a:extLst>
              <a:ext uri="{FF2B5EF4-FFF2-40B4-BE49-F238E27FC236}">
                <a16:creationId xmlns:a16="http://schemas.microsoft.com/office/drawing/2014/main" id="{C0A97CAD-29D6-4793-A2DD-666675FE7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pic>
        <p:nvPicPr>
          <p:cNvPr id="5" name="Picture 4"/>
          <p:cNvPicPr>
            <a:picLocks noChangeAspect="1"/>
          </p:cNvPicPr>
          <p:nvPr/>
        </p:nvPicPr>
        <p:blipFill>
          <a:blip r:embed="rId3"/>
          <a:stretch>
            <a:fillRect/>
          </a:stretch>
        </p:blipFill>
        <p:spPr>
          <a:xfrm>
            <a:off x="8443912" y="2395537"/>
            <a:ext cx="3200400" cy="4740052"/>
          </a:xfrm>
          <a:prstGeom prst="rect">
            <a:avLst/>
          </a:prstGeom>
        </p:spPr>
      </p:pic>
    </p:spTree>
    <p:extLst>
      <p:ext uri="{BB962C8B-B14F-4D97-AF65-F5344CB8AC3E}">
        <p14:creationId xmlns:p14="http://schemas.microsoft.com/office/powerpoint/2010/main" val="2744913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6854C-41CB-473B-BF99-F252D9C55620}"/>
              </a:ext>
            </a:extLst>
          </p:cNvPr>
          <p:cNvSpPr>
            <a:spLocks noGrp="1"/>
          </p:cNvSpPr>
          <p:nvPr>
            <p:ph type="title"/>
          </p:nvPr>
        </p:nvSpPr>
        <p:spPr/>
        <p:txBody>
          <a:bodyPr/>
          <a:lstStyle/>
          <a:p>
            <a:pPr algn="ctr"/>
            <a:r>
              <a:rPr lang="en-US" u="sng" dirty="0"/>
              <a:t>Reading is everything at Emmaus</a:t>
            </a:r>
            <a:endParaRPr lang="en-GB" u="sng" dirty="0"/>
          </a:p>
        </p:txBody>
      </p:sp>
      <p:sp>
        <p:nvSpPr>
          <p:cNvPr id="3" name="Content Placeholder 2">
            <a:extLst>
              <a:ext uri="{FF2B5EF4-FFF2-40B4-BE49-F238E27FC236}">
                <a16:creationId xmlns:a16="http://schemas.microsoft.com/office/drawing/2014/main" id="{684210B9-F81B-4B3E-898D-7EB3A8B72F13}"/>
              </a:ext>
            </a:extLst>
          </p:cNvPr>
          <p:cNvSpPr>
            <a:spLocks noGrp="1"/>
          </p:cNvSpPr>
          <p:nvPr>
            <p:ph idx="1"/>
          </p:nvPr>
        </p:nvSpPr>
        <p:spPr/>
        <p:txBody>
          <a:bodyPr>
            <a:normAutofit lnSpcReduction="10000"/>
          </a:bodyPr>
          <a:lstStyle/>
          <a:p>
            <a:pPr marL="0" indent="0" algn="ctr">
              <a:buNone/>
            </a:pPr>
            <a:r>
              <a:rPr lang="en-US" b="1" dirty="0"/>
              <a:t>How Parents Can Read with Their Child</a:t>
            </a:r>
            <a:endParaRPr lang="en-US" dirty="0"/>
          </a:p>
          <a:p>
            <a:pPr marL="0" indent="0">
              <a:buNone/>
            </a:pPr>
            <a:r>
              <a:rPr lang="en-US" dirty="0"/>
              <a:t>If you read with your child at home, then you are supplementing what they learn in the classroom as well as giving them additional one-on-one support that the classroom cannot always give. </a:t>
            </a:r>
          </a:p>
          <a:p>
            <a:pPr marL="0" indent="0">
              <a:buNone/>
            </a:pPr>
            <a:r>
              <a:rPr lang="en-US" dirty="0"/>
              <a:t>To have successful and effective reading sessions, consider the following:</a:t>
            </a:r>
          </a:p>
          <a:p>
            <a:r>
              <a:rPr lang="en-US" dirty="0"/>
              <a:t>Make it part of your routine. </a:t>
            </a:r>
          </a:p>
          <a:p>
            <a:r>
              <a:rPr lang="en-US" dirty="0"/>
              <a:t>Encourage variation of books. </a:t>
            </a:r>
          </a:p>
          <a:p>
            <a:r>
              <a:rPr lang="en-US" dirty="0"/>
              <a:t>Have patience with your child. </a:t>
            </a:r>
          </a:p>
          <a:p>
            <a:r>
              <a:rPr lang="en-US" dirty="0"/>
              <a:t>Continue the discussion after you have read the story. </a:t>
            </a:r>
          </a:p>
          <a:p>
            <a:pPr marL="0" indent="0">
              <a:buNone/>
            </a:pPr>
            <a:endParaRPr lang="en-GB" dirty="0"/>
          </a:p>
        </p:txBody>
      </p:sp>
      <p:pic>
        <p:nvPicPr>
          <p:cNvPr id="4" name="Picture 3">
            <a:extLst>
              <a:ext uri="{FF2B5EF4-FFF2-40B4-BE49-F238E27FC236}">
                <a16:creationId xmlns:a16="http://schemas.microsoft.com/office/drawing/2014/main" id="{C0A97CAD-29D6-4793-A2DD-666675FE7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spTree>
    <p:extLst>
      <p:ext uri="{BB962C8B-B14F-4D97-AF65-F5344CB8AC3E}">
        <p14:creationId xmlns:p14="http://schemas.microsoft.com/office/powerpoint/2010/main" val="18756716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7622" y="365125"/>
            <a:ext cx="9146177" cy="1325563"/>
          </a:xfrm>
        </p:spPr>
        <p:txBody>
          <a:bodyPr/>
          <a:lstStyle/>
          <a:p>
            <a:r>
              <a:rPr lang="en-GB" u="sng" dirty="0"/>
              <a:t>Homework</a:t>
            </a:r>
            <a:r>
              <a:rPr lang="en-GB" dirty="0"/>
              <a:t> </a:t>
            </a:r>
            <a:br>
              <a:rPr lang="en-GB" dirty="0"/>
            </a:br>
            <a:r>
              <a:rPr lang="en-GB" sz="3200" dirty="0"/>
              <a:t>Reading, spellings and times tables</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endParaRPr lang="en-GB" dirty="0"/>
          </a:p>
          <a:p>
            <a:pPr marL="0" indent="0">
              <a:buNone/>
            </a:pPr>
            <a:endParaRPr lang="en-GB" dirty="0"/>
          </a:p>
          <a:p>
            <a:r>
              <a:rPr lang="en-GB" sz="3200" dirty="0"/>
              <a:t>Homework is sent home each </a:t>
            </a:r>
            <a:r>
              <a:rPr lang="en-GB" sz="3200" b="1" dirty="0"/>
              <a:t>Friday</a:t>
            </a:r>
            <a:r>
              <a:rPr lang="en-GB" sz="3200" dirty="0"/>
              <a:t> and is returned </a:t>
            </a:r>
          </a:p>
          <a:p>
            <a:pPr marL="0" indent="0">
              <a:buNone/>
            </a:pPr>
            <a:r>
              <a:rPr lang="en-GB" sz="3200" dirty="0"/>
              <a:t>    on </a:t>
            </a:r>
            <a:r>
              <a:rPr lang="en-GB" sz="3200" b="1" dirty="0"/>
              <a:t>Wednesdays</a:t>
            </a:r>
            <a:r>
              <a:rPr lang="en-GB" sz="3200" dirty="0"/>
              <a:t>. This will contain a Literacy &amp; Maths task, spellings and a reading book. All children should have a reading book in their tray either from home or school.</a:t>
            </a:r>
          </a:p>
          <a:p>
            <a:r>
              <a:rPr lang="en-GB" sz="3200" dirty="0"/>
              <a:t>Homework should be </a:t>
            </a:r>
            <a:r>
              <a:rPr lang="en-GB" sz="3200" b="1" u="sng" dirty="0"/>
              <a:t>completed in books and not on sheets</a:t>
            </a:r>
            <a:r>
              <a:rPr lang="en-GB" sz="3200" dirty="0"/>
              <a:t>.</a:t>
            </a:r>
          </a:p>
          <a:p>
            <a:r>
              <a:rPr lang="en-GB" sz="3200" dirty="0"/>
              <a:t>A research project may be set for homework. This can be set out in preferred style such as, PPTs, fact files etc.</a:t>
            </a:r>
          </a:p>
          <a:p>
            <a:r>
              <a:rPr lang="en-GB" sz="3200" dirty="0"/>
              <a:t>Spellings and times tables will be tested each Monday.</a:t>
            </a:r>
          </a:p>
          <a:p>
            <a:pPr marL="0" indent="0">
              <a:buNone/>
            </a:pPr>
            <a:endParaRPr lang="en-GB" dirty="0"/>
          </a:p>
        </p:txBody>
      </p:sp>
      <p:pic>
        <p:nvPicPr>
          <p:cNvPr id="4" name="Picture 3">
            <a:extLst>
              <a:ext uri="{FF2B5EF4-FFF2-40B4-BE49-F238E27FC236}">
                <a16:creationId xmlns:a16="http://schemas.microsoft.com/office/drawing/2014/main" id="{C0A97CAD-29D6-4793-A2DD-666675FE7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pic>
        <p:nvPicPr>
          <p:cNvPr id="1026" name="Picture 2" descr="Paper and pencil homework clipart wikiclipart - Cliparti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18017" y="0"/>
            <a:ext cx="2505529" cy="24288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5836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81496" y="365125"/>
            <a:ext cx="9172303" cy="1325563"/>
          </a:xfrm>
        </p:spPr>
        <p:txBody>
          <a:bodyPr/>
          <a:lstStyle/>
          <a:p>
            <a:r>
              <a:rPr lang="en-GB" u="sng" dirty="0"/>
              <a:t>Trips</a:t>
            </a:r>
            <a:r>
              <a:rPr lang="en-GB" dirty="0"/>
              <a:t> </a:t>
            </a:r>
          </a:p>
        </p:txBody>
      </p:sp>
      <p:sp>
        <p:nvSpPr>
          <p:cNvPr id="3" name="Content Placeholder 2"/>
          <p:cNvSpPr>
            <a:spLocks noGrp="1"/>
          </p:cNvSpPr>
          <p:nvPr>
            <p:ph idx="1"/>
          </p:nvPr>
        </p:nvSpPr>
        <p:spPr/>
        <p:txBody>
          <a:bodyPr>
            <a:normAutofit/>
          </a:bodyPr>
          <a:lstStyle/>
          <a:p>
            <a:endParaRPr lang="en-GB" sz="3600" dirty="0"/>
          </a:p>
          <a:p>
            <a:r>
              <a:rPr lang="en-GB" sz="3600" dirty="0"/>
              <a:t>There will be a number of trips &amp; visitors planned </a:t>
            </a:r>
          </a:p>
          <a:p>
            <a:pPr marL="0" indent="0">
              <a:buNone/>
            </a:pPr>
            <a:r>
              <a:rPr lang="en-GB" sz="3600" dirty="0"/>
              <a:t>throughout the year.</a:t>
            </a:r>
          </a:p>
          <a:p>
            <a:r>
              <a:rPr lang="en-GB" sz="3600" dirty="0"/>
              <a:t>Details will always be sent in advance via the Parent App.</a:t>
            </a:r>
          </a:p>
        </p:txBody>
      </p:sp>
      <p:pic>
        <p:nvPicPr>
          <p:cNvPr id="4" name="Picture 3">
            <a:extLst>
              <a:ext uri="{FF2B5EF4-FFF2-40B4-BE49-F238E27FC236}">
                <a16:creationId xmlns:a16="http://schemas.microsoft.com/office/drawing/2014/main" id="{C0A97CAD-29D6-4793-A2DD-666675FE7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pic>
        <p:nvPicPr>
          <p:cNvPr id="2050" name="Picture 2" descr="Transparent Field Trip Png - Bus Clipart, Png Download - kin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96324" y="365125"/>
            <a:ext cx="2657475" cy="1724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8430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6488" y="365125"/>
            <a:ext cx="9287312" cy="1325563"/>
          </a:xfrm>
        </p:spPr>
        <p:txBody>
          <a:bodyPr/>
          <a:lstStyle/>
          <a:p>
            <a:r>
              <a:rPr lang="en-GB" u="sng" dirty="0"/>
              <a:t>PE</a:t>
            </a:r>
          </a:p>
        </p:txBody>
      </p:sp>
      <p:sp>
        <p:nvSpPr>
          <p:cNvPr id="3" name="Content Placeholder 2"/>
          <p:cNvSpPr>
            <a:spLocks noGrp="1"/>
          </p:cNvSpPr>
          <p:nvPr>
            <p:ph idx="1"/>
          </p:nvPr>
        </p:nvSpPr>
        <p:spPr/>
        <p:txBody>
          <a:bodyPr>
            <a:noAutofit/>
          </a:bodyPr>
          <a:lstStyle/>
          <a:p>
            <a:r>
              <a:rPr lang="en-GB" sz="3600" dirty="0"/>
              <a:t>PE curriculum is as follows:</a:t>
            </a:r>
          </a:p>
          <a:p>
            <a:endParaRPr lang="en-GB" sz="3600" dirty="0"/>
          </a:p>
          <a:p>
            <a:r>
              <a:rPr lang="en-GB" sz="3600" dirty="0"/>
              <a:t>5B– Wednesday afternoon</a:t>
            </a:r>
          </a:p>
          <a:p>
            <a:r>
              <a:rPr lang="en-GB" sz="3600" dirty="0"/>
              <a:t>5C – Thursday afternoon</a:t>
            </a:r>
          </a:p>
          <a:p>
            <a:r>
              <a:rPr lang="en-GB" sz="3600" dirty="0"/>
              <a:t>Please make sure all PE clothing is clearly labelled.</a:t>
            </a:r>
          </a:p>
          <a:p>
            <a:r>
              <a:rPr lang="en-GB" sz="3600" dirty="0"/>
              <a:t>Please make sure kits are kept in school  for additional PE sessions.</a:t>
            </a:r>
          </a:p>
          <a:p>
            <a:r>
              <a:rPr lang="en-GB" sz="3600" dirty="0"/>
              <a:t>Swimming lessons will take place in the spring term.</a:t>
            </a:r>
          </a:p>
        </p:txBody>
      </p:sp>
      <p:pic>
        <p:nvPicPr>
          <p:cNvPr id="4" name="Picture 3">
            <a:extLst>
              <a:ext uri="{FF2B5EF4-FFF2-40B4-BE49-F238E27FC236}">
                <a16:creationId xmlns:a16="http://schemas.microsoft.com/office/drawing/2014/main" id="{C0A97CAD-29D6-4793-A2DD-666675FE7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pic>
        <p:nvPicPr>
          <p:cNvPr id="3074" name="Picture 2" descr="Drawing Physical Education Clip Art, PNG, 1000x1000px, Drawing, Area, Art,  Doodle, Education Download Fre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3738" y="187370"/>
            <a:ext cx="3006634" cy="30066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16575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8434" y="365125"/>
            <a:ext cx="9185366" cy="1325563"/>
          </a:xfrm>
        </p:spPr>
        <p:txBody>
          <a:bodyPr/>
          <a:lstStyle/>
          <a:p>
            <a:r>
              <a:rPr lang="en-GB" u="sng" dirty="0"/>
              <a:t>Snacks</a:t>
            </a:r>
            <a:r>
              <a:rPr lang="en-GB" dirty="0"/>
              <a:t> </a:t>
            </a:r>
          </a:p>
        </p:txBody>
      </p:sp>
      <p:pic>
        <p:nvPicPr>
          <p:cNvPr id="4" name="Picture 3">
            <a:extLst>
              <a:ext uri="{FF2B5EF4-FFF2-40B4-BE49-F238E27FC236}">
                <a16:creationId xmlns:a16="http://schemas.microsoft.com/office/drawing/2014/main" id="{C0A97CAD-29D6-4793-A2DD-666675FE7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pic>
        <p:nvPicPr>
          <p:cNvPr id="6150" name="Picture 6" descr="School Snacks"/>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9660758" y="365125"/>
            <a:ext cx="2071433" cy="211137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752600" y="2190750"/>
            <a:ext cx="8191500" cy="2308324"/>
          </a:xfrm>
          <a:prstGeom prst="rect">
            <a:avLst/>
          </a:prstGeom>
          <a:noFill/>
        </p:spPr>
        <p:txBody>
          <a:bodyPr wrap="square" rtlCol="0">
            <a:spAutoFit/>
          </a:bodyPr>
          <a:lstStyle/>
          <a:p>
            <a:pPr marL="285750" indent="-285750">
              <a:buFont typeface="Arial" panose="020B0604020202020204" pitchFamily="34" charset="0"/>
              <a:buChar char="•"/>
            </a:pPr>
            <a:r>
              <a:rPr lang="en-GB" sz="3600" dirty="0"/>
              <a:t>We strive to be a healthy school and maintain our healthy school award.</a:t>
            </a:r>
          </a:p>
          <a:p>
            <a:pPr marL="285750" indent="-285750">
              <a:buFont typeface="Arial" panose="020B0604020202020204" pitchFamily="34" charset="0"/>
              <a:buChar char="•"/>
            </a:pPr>
            <a:r>
              <a:rPr lang="en-GB" sz="3600" dirty="0"/>
              <a:t>Water bottles and fruit snacks are welcome each day. </a:t>
            </a:r>
          </a:p>
        </p:txBody>
      </p:sp>
    </p:spTree>
    <p:extLst>
      <p:ext uri="{BB962C8B-B14F-4D97-AF65-F5344CB8AC3E}">
        <p14:creationId xmlns:p14="http://schemas.microsoft.com/office/powerpoint/2010/main" val="13049495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42925" y="557212"/>
            <a:ext cx="1688738" cy="1426588"/>
          </a:xfrm>
          <a:prstGeom prst="rect">
            <a:avLst/>
          </a:prstGeom>
        </p:spPr>
      </p:pic>
      <p:sp>
        <p:nvSpPr>
          <p:cNvPr id="2" name="Title 1"/>
          <p:cNvSpPr>
            <a:spLocks noGrp="1"/>
          </p:cNvSpPr>
          <p:nvPr>
            <p:ph type="title"/>
          </p:nvPr>
        </p:nvSpPr>
        <p:spPr>
          <a:xfrm>
            <a:off x="2500312" y="557212"/>
            <a:ext cx="8853487" cy="1133476"/>
          </a:xfrm>
        </p:spPr>
        <p:txBody>
          <a:bodyPr>
            <a:normAutofit fontScale="90000"/>
          </a:bodyPr>
          <a:lstStyle/>
          <a:p>
            <a:r>
              <a:rPr lang="en-GB" u="sng" dirty="0"/>
              <a:t>Walking home and </a:t>
            </a:r>
            <a:br>
              <a:rPr lang="en-GB" u="sng" dirty="0"/>
            </a:br>
            <a:r>
              <a:rPr lang="en-GB" u="sng" dirty="0"/>
              <a:t>mobile phones</a:t>
            </a:r>
          </a:p>
        </p:txBody>
      </p:sp>
      <p:sp>
        <p:nvSpPr>
          <p:cNvPr id="3" name="Content Placeholder 2"/>
          <p:cNvSpPr>
            <a:spLocks noGrp="1"/>
          </p:cNvSpPr>
          <p:nvPr>
            <p:ph idx="1"/>
          </p:nvPr>
        </p:nvSpPr>
        <p:spPr>
          <a:xfrm>
            <a:off x="838200" y="2328863"/>
            <a:ext cx="10515600" cy="3848099"/>
          </a:xfrm>
        </p:spPr>
        <p:txBody>
          <a:bodyPr/>
          <a:lstStyle/>
          <a:p>
            <a:endParaRPr lang="en-GB" dirty="0"/>
          </a:p>
          <a:p>
            <a:r>
              <a:rPr lang="en-GB" dirty="0"/>
              <a:t>If you allow your child to walk home or walk to another classroom, please put it in writing, sign it and pass to the office. School systems are updated regularly with this information. </a:t>
            </a:r>
          </a:p>
          <a:p>
            <a:r>
              <a:rPr lang="en-GB" dirty="0"/>
              <a:t>If your child has permission to walk home and a mobile phone is brought to school, a form must be filled in on the parent app.</a:t>
            </a:r>
          </a:p>
          <a:p>
            <a:r>
              <a:rPr lang="en-GB" dirty="0"/>
              <a:t>This has rules that you must share with your child before the phone is brought to school.</a:t>
            </a:r>
          </a:p>
        </p:txBody>
      </p:sp>
      <p:pic>
        <p:nvPicPr>
          <p:cNvPr id="5" name="Picture 4"/>
          <p:cNvPicPr>
            <a:picLocks noChangeAspect="1"/>
          </p:cNvPicPr>
          <p:nvPr/>
        </p:nvPicPr>
        <p:blipFill>
          <a:blip r:embed="rId3"/>
          <a:stretch>
            <a:fillRect/>
          </a:stretch>
        </p:blipFill>
        <p:spPr>
          <a:xfrm>
            <a:off x="7843540" y="214313"/>
            <a:ext cx="2610148" cy="2114550"/>
          </a:xfrm>
          <a:prstGeom prst="rect">
            <a:avLst/>
          </a:prstGeom>
        </p:spPr>
      </p:pic>
    </p:spTree>
    <p:extLst>
      <p:ext uri="{BB962C8B-B14F-4D97-AF65-F5344CB8AC3E}">
        <p14:creationId xmlns:p14="http://schemas.microsoft.com/office/powerpoint/2010/main" val="38525882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6488" y="365125"/>
            <a:ext cx="9287312" cy="1325563"/>
          </a:xfrm>
        </p:spPr>
        <p:txBody>
          <a:bodyPr/>
          <a:lstStyle/>
          <a:p>
            <a:r>
              <a:rPr lang="en-GB" u="sng" dirty="0"/>
              <a:t>School Website</a:t>
            </a:r>
          </a:p>
        </p:txBody>
      </p:sp>
      <p:pic>
        <p:nvPicPr>
          <p:cNvPr id="4" name="Picture 3">
            <a:extLst>
              <a:ext uri="{FF2B5EF4-FFF2-40B4-BE49-F238E27FC236}">
                <a16:creationId xmlns:a16="http://schemas.microsoft.com/office/drawing/2014/main" id="{C0A97CAD-29D6-4793-A2DD-666675FE7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sp>
        <p:nvSpPr>
          <p:cNvPr id="6" name="AutoShape 4" descr="free clip art website - Clip Art Librar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School Website Design &amp; Development in Coventry, Warwickshire, UK – Image  Plus"/>
          <p:cNvSpPr>
            <a:spLocks noGrp="1" noChangeAspect="1" noChangeArrowheads="1"/>
          </p:cNvSpPr>
          <p:nvPr>
            <p:ph idx="1"/>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a:p>
            <a:endParaRPr lang="en-GB" dirty="0"/>
          </a:p>
          <a:p>
            <a:endParaRPr lang="en-GB" dirty="0"/>
          </a:p>
          <a:p>
            <a:r>
              <a:rPr lang="en-GB" sz="3600" dirty="0"/>
              <a:t>Please check the school website for curriculum plans</a:t>
            </a:r>
          </a:p>
          <a:p>
            <a:r>
              <a:rPr lang="en-GB" sz="3600" dirty="0"/>
              <a:t>Spellings and class/year group photographs </a:t>
            </a:r>
          </a:p>
          <a:p>
            <a:r>
              <a:rPr lang="en-GB" sz="3600" dirty="0"/>
              <a:t> School term dates </a:t>
            </a:r>
            <a:r>
              <a:rPr lang="en-GB" sz="3600" dirty="0" err="1"/>
              <a:t>etc</a:t>
            </a:r>
            <a:endParaRPr lang="en-GB" sz="3600" dirty="0"/>
          </a:p>
        </p:txBody>
      </p:sp>
      <p:pic>
        <p:nvPicPr>
          <p:cNvPr id="4106" name="Picture 10" descr="Just For Youth Clipart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68055" y="188341"/>
            <a:ext cx="3190875" cy="3190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78695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6488" y="365125"/>
            <a:ext cx="9287312" cy="1325563"/>
          </a:xfrm>
        </p:spPr>
        <p:txBody>
          <a:bodyPr/>
          <a:lstStyle/>
          <a:p>
            <a:r>
              <a:rPr lang="en-GB" dirty="0"/>
              <a:t>Questions </a:t>
            </a:r>
          </a:p>
        </p:txBody>
      </p:sp>
      <p:pic>
        <p:nvPicPr>
          <p:cNvPr id="4" name="Picture 3">
            <a:extLst>
              <a:ext uri="{FF2B5EF4-FFF2-40B4-BE49-F238E27FC236}">
                <a16:creationId xmlns:a16="http://schemas.microsoft.com/office/drawing/2014/main" id="{C0A97CAD-29D6-4793-A2DD-666675FE7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504" y="315032"/>
            <a:ext cx="1688984" cy="1426900"/>
          </a:xfrm>
          <a:prstGeom prst="rect">
            <a:avLst/>
          </a:prstGeom>
        </p:spPr>
      </p:pic>
      <p:pic>
        <p:nvPicPr>
          <p:cNvPr id="7170" name="Picture 2" descr="Should we use questions to teach? – Part 1 | ...to the re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6150" y="1690688"/>
            <a:ext cx="4133850" cy="4133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16354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1427</TotalTime>
  <Words>656</Words>
  <Application>Microsoft Office PowerPoint</Application>
  <PresentationFormat>Widescreen</PresentationFormat>
  <Paragraphs>69</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Welcome</vt:lpstr>
      <vt:lpstr>Attendance Matters At Emmaus</vt:lpstr>
      <vt:lpstr> Reading is everything at Emmaus Our aim is to ensure that every child becomes a fluent reader.  </vt:lpstr>
      <vt:lpstr>Reading is everything at Emmaus</vt:lpstr>
      <vt:lpstr>Homework  Reading, spellings and times tables</vt:lpstr>
      <vt:lpstr>Trips </vt:lpstr>
      <vt:lpstr>PE</vt:lpstr>
      <vt:lpstr>Snacks </vt:lpstr>
      <vt:lpstr>Walking home and  mobile phones</vt:lpstr>
      <vt:lpstr>School Website</vt:lpstr>
      <vt:lpstr>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Attendance Matters At Emmaus</dc:title>
  <dc:creator>Mrs C Yates</dc:creator>
  <cp:lastModifiedBy>Nano Cannon</cp:lastModifiedBy>
  <cp:revision>24</cp:revision>
  <cp:lastPrinted>2022-09-15T14:38:06Z</cp:lastPrinted>
  <dcterms:created xsi:type="dcterms:W3CDTF">2022-09-06T10:16:50Z</dcterms:created>
  <dcterms:modified xsi:type="dcterms:W3CDTF">2025-09-16T03:07:14Z</dcterms:modified>
</cp:coreProperties>
</file>