
<file path=[Content_Types].xml><?xml version="1.0" encoding="utf-8"?>
<Types xmlns="http://schemas.openxmlformats.org/package/2006/content-types"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1"/>
  </p:notesMasterIdLst>
  <p:handoutMasterIdLst>
    <p:handoutMasterId r:id="rId32"/>
  </p:handoutMasterIdLst>
  <p:sldIdLst>
    <p:sldId id="286" r:id="rId2"/>
    <p:sldId id="293" r:id="rId3"/>
    <p:sldId id="262" r:id="rId4"/>
    <p:sldId id="265" r:id="rId5"/>
    <p:sldId id="312" r:id="rId6"/>
    <p:sldId id="284" r:id="rId7"/>
    <p:sldId id="266" r:id="rId8"/>
    <p:sldId id="276" r:id="rId9"/>
    <p:sldId id="288" r:id="rId10"/>
    <p:sldId id="289" r:id="rId11"/>
    <p:sldId id="308" r:id="rId12"/>
    <p:sldId id="309" r:id="rId13"/>
    <p:sldId id="306" r:id="rId14"/>
    <p:sldId id="257" r:id="rId15"/>
    <p:sldId id="294" r:id="rId16"/>
    <p:sldId id="297" r:id="rId17"/>
    <p:sldId id="299" r:id="rId18"/>
    <p:sldId id="300" r:id="rId19"/>
    <p:sldId id="296" r:id="rId20"/>
    <p:sldId id="271" r:id="rId21"/>
    <p:sldId id="305" r:id="rId22"/>
    <p:sldId id="269" r:id="rId23"/>
    <p:sldId id="270" r:id="rId24"/>
    <p:sldId id="272" r:id="rId25"/>
    <p:sldId id="304" r:id="rId26"/>
    <p:sldId id="310" r:id="rId27"/>
    <p:sldId id="311" r:id="rId28"/>
    <p:sldId id="291" r:id="rId29"/>
    <p:sldId id="274" r:id="rId3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23159"/>
    <a:srgbClr val="FFFFFF"/>
    <a:srgbClr val="473D5D"/>
    <a:srgbClr val="170F5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Medium Style 4 -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02" autoAdjust="0"/>
    <p:restoredTop sz="94660"/>
  </p:normalViewPr>
  <p:slideViewPr>
    <p:cSldViewPr snapToGrid="0">
      <p:cViewPr varScale="1">
        <p:scale>
          <a:sx n="79" d="100"/>
          <a:sy n="79" d="100"/>
        </p:scale>
        <p:origin x="821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302DE2-541C-4F42-A30F-EA5CFB31BA6F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38B560-CCA2-4735-AF94-E3DD2841A1B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60471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F20796-1E8C-4AB1-AFDA-A37DB5588A83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529BB-9078-4F72-9098-95AAC9C293A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98587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CEA67D5-FFAA-4D80-9D6B-CF73FFA98BAF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665480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F7D6A7-D8F4-4810-B57F-57261F4D41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98367C4-CC4F-43D1-98CF-30CFD93878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53066D-0094-40DA-A754-1E65334A16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02F1AE-7A6A-405A-8AED-8B4B3431F7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84BEA8-81B4-4EE9-B406-F9D6F8B2CB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938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86C3E8-43C6-4D71-A897-E94B8AA315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DAB6B-AD29-4F32-B836-70E22C66D9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2D0BC6-6617-406A-8990-E3D3AB717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CDD9EA-3D5B-4B9E-87C7-97283DE1AA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6A0D47-CF7B-49DF-9E7A-7B16DEC262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19733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B88DEE-A9AC-48AF-96C9-AE7A41BF84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02B3B2F-815A-4726-8DC5-E0F4348258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0B704A-2B89-4F43-B0D5-4A825887BC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736539-A2B1-458B-88C0-14EC2EF1CD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01341-E27F-43E2-9C93-F3A6831404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085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45AAB-9A5F-4EFA-82E6-E266BFC024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BCF45-DC76-43DC-8F29-82F6B922CC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DF23B6-416B-406E-AA95-81448C8456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940ED75-C589-47E7-A531-CCCE4E266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4DBA909-BFB7-4F92-B5C0-9776DBE426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6C4670-7757-4408-AEED-0B201A891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7808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22A3B0-A206-4843-A2F4-5628226F78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F73808-E74C-47F4-A34B-45FE0E493B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F4D62A-6E9B-42B0-BB9D-A4FBFD62BC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49A3CBC-24D5-412F-9F30-5B25E2705F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56A28E2-9A8E-4D0C-8EC4-E82C1D3F73A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761BDAD-DA31-4B28-BB5F-94636E1385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1A0825-125B-4B73-A620-2F5067488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FA526F4-E9CD-477C-9193-8ECFCD2544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75447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044AA3-7122-4627-9E36-7F05D9400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E4F0CA1-D555-41A6-BDD4-916F893C41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43F7694-A7A1-4780-819A-ABC4AA7F4B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C5998A1-F272-433A-9509-B82477D877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87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30D381-6F24-4215-B0DC-A7D7068882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67C594-99D8-48F9-9C40-85D4214774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B410F9-360F-4BAF-8566-86DCD72684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56081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CFFB2-7EA6-46F7-A9E2-8DFDCC1254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C89BD-F05F-4FFA-AC53-6D8EA0C3C41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CEFEEB6-B23C-4F79-8FAA-44DAA57A7D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0388F2-88FC-4790-A265-8845BE30DC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1DEAAF-CE1C-49FC-95BB-B7A598D099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CF3CD7-EFEE-420D-ABC2-74BFC22138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7967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27C9CC-0CB3-4DA5-954F-3C810FEA07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B46C1B8-742E-4E31-B843-51B98DA7A3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A13B03D-9D06-4F20-A820-50E4A933420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A213D5B-66F9-487D-B080-BF0223476A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29B9A16-1F62-4154-A148-2F95288F63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08E4B93-E103-4299-B2BE-F327F88E7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51582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238E61-9488-4EC7-B472-F1D15173AA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239DEF-27F0-40C9-BB64-B93ADCB5CEF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976D5C-1BFC-4FF8-A688-74063121A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FF49B32-A6B4-42E6-8C98-00700E81C2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EB0FB6-08BE-4266-BC41-845EDBB9C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0191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432EA3A-DB71-4A80-ABF2-99423744580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8629B17-DAB3-47D7-8FB1-A521A6F0C6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F3E723D-0540-496A-B68B-4B3C5FC9E3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066BC51-6139-4A8F-B399-AF9751742F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327E48-17B2-4BFD-92EF-A042AE9CBA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3549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31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422C3AA-7C0C-4E8F-8DBC-7776818BB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5C4BCB7-7404-43F6-BD8B-56734A623A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BA2782-66C5-44E2-AD21-CA62A7F423E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A9C3FC-A6AD-4365-B215-FE2EC405D694}" type="datetimeFigureOut">
              <a:rPr lang="en-GB" smtClean="0"/>
              <a:t>15/09/2025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544E2D-2398-45F0-9DE0-569B90F458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445C3D-1314-4A48-BB3D-E275B9045A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52D5A9-9C88-4A17-B285-ABAB8DB9B4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45352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emmausschool.co.uk/mission-statement-values-and-ethos/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jpeg"/><Relationship Id="rId7" Type="http://schemas.openxmlformats.org/officeDocument/2006/relationships/image" Target="../media/image7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microsoft.com/office/2007/relationships/hdphoto" Target="../media/hdphoto2.wdp"/><Relationship Id="rId5" Type="http://schemas.openxmlformats.org/officeDocument/2006/relationships/image" Target="../media/image25.png"/><Relationship Id="rId4" Type="http://schemas.microsoft.com/office/2007/relationships/hdphoto" Target="../media/hdphoto1.wdp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37.jf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2315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9D25F302-27C5-414F-97F8-6EA0A6C028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41C67D0-A496-4B86-BF61-263FF9EFD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6068" y="320442"/>
            <a:ext cx="6572492" cy="6212748"/>
          </a:xfrm>
          <a:custGeom>
            <a:avLst/>
            <a:gdLst>
              <a:gd name="connsiteX0" fmla="*/ 0 w 6572492"/>
              <a:gd name="connsiteY0" fmla="*/ 0 h 6212748"/>
              <a:gd name="connsiteX1" fmla="*/ 2248593 w 6572492"/>
              <a:gd name="connsiteY1" fmla="*/ 0 h 6212748"/>
              <a:gd name="connsiteX2" fmla="*/ 2694770 w 6572492"/>
              <a:gd name="connsiteY2" fmla="*/ 0 h 6212748"/>
              <a:gd name="connsiteX3" fmla="*/ 2991094 w 6572492"/>
              <a:gd name="connsiteY3" fmla="*/ 0 h 6212748"/>
              <a:gd name="connsiteX4" fmla="*/ 6572492 w 6572492"/>
              <a:gd name="connsiteY4" fmla="*/ 0 h 6212748"/>
              <a:gd name="connsiteX5" fmla="*/ 6572492 w 6572492"/>
              <a:gd name="connsiteY5" fmla="*/ 2864954 h 6212748"/>
              <a:gd name="connsiteX6" fmla="*/ 3129047 w 6572492"/>
              <a:gd name="connsiteY6" fmla="*/ 6212748 h 6212748"/>
              <a:gd name="connsiteX7" fmla="*/ 2694770 w 6572492"/>
              <a:gd name="connsiteY7" fmla="*/ 6212748 h 6212748"/>
              <a:gd name="connsiteX8" fmla="*/ 2248593 w 6572492"/>
              <a:gd name="connsiteY8" fmla="*/ 6212748 h 6212748"/>
              <a:gd name="connsiteX9" fmla="*/ 0 w 6572492"/>
              <a:gd name="connsiteY9" fmla="*/ 6212748 h 62127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6572492" h="6212748">
                <a:moveTo>
                  <a:pt x="0" y="0"/>
                </a:moveTo>
                <a:lnTo>
                  <a:pt x="2248593" y="0"/>
                </a:lnTo>
                <a:lnTo>
                  <a:pt x="2694770" y="0"/>
                </a:lnTo>
                <a:lnTo>
                  <a:pt x="2991094" y="0"/>
                </a:lnTo>
                <a:lnTo>
                  <a:pt x="6572492" y="0"/>
                </a:lnTo>
                <a:lnTo>
                  <a:pt x="6572492" y="2864954"/>
                </a:lnTo>
                <a:lnTo>
                  <a:pt x="3129047" y="6212748"/>
                </a:lnTo>
                <a:lnTo>
                  <a:pt x="2694770" y="6212748"/>
                </a:lnTo>
                <a:lnTo>
                  <a:pt x="2248593" y="6212748"/>
                </a:lnTo>
                <a:lnTo>
                  <a:pt x="0" y="6212748"/>
                </a:lnTo>
                <a:close/>
              </a:path>
            </a:pathLst>
          </a:custGeom>
          <a:solidFill>
            <a:schemeClr val="tx1">
              <a:lumMod val="50000"/>
              <a:lumOff val="50000"/>
              <a:alpha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ight Triangle 16">
            <a:extLst>
              <a:ext uri="{FF2B5EF4-FFF2-40B4-BE49-F238E27FC236}">
                <a16:creationId xmlns:a16="http://schemas.microsoft.com/office/drawing/2014/main" id="{830A36F8-48C2-4842-A87B-8CE8DF4E7F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8F451A30-466B-4996-9BA5-CD6ABCC6D5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4E22A13-12BC-4836-9546-FF80122B2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80700" y="1188637"/>
            <a:ext cx="5327272" cy="164285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l"/>
            <a:r>
              <a:rPr lang="en-US" sz="5400" b="1"/>
              <a:t>Year 4 - Meet the teacher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6973" y="1266742"/>
            <a:ext cx="2380361" cy="201099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9D7581D-6DBE-47A3-8E50-0529B8F9B9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0950" y="3839727"/>
            <a:ext cx="6804660" cy="2704852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0938D843-E814-4C43-BF34-0D09ACB12A64}"/>
              </a:ext>
            </a:extLst>
          </p:cNvPr>
          <p:cNvSpPr/>
          <p:nvPr/>
        </p:nvSpPr>
        <p:spPr>
          <a:xfrm>
            <a:off x="5780700" y="3086514"/>
            <a:ext cx="4470533" cy="18524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>
                <a:hlinkClick r:id="rId4"/>
              </a:rPr>
              <a:t>https://www.emmausschool.co.uk/mission-statement-values-and-ethos/</a:t>
            </a:r>
            <a:endParaRPr lang="en-US" sz="2000"/>
          </a:p>
          <a:p>
            <a:pPr indent="-2286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287847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2A13-12BC-4836-9546-FF80122B2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1563" y="289756"/>
            <a:ext cx="9144000" cy="131044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Year 4 Staff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BE53794-E1B1-48CF-9192-747AFDDFECD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5800" y="4817562"/>
            <a:ext cx="2076587" cy="13195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396A939-E22B-40FA-839D-5CE34EA4032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0013" y="1920041"/>
            <a:ext cx="2435792" cy="182684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5D7C0BB-263F-458B-8090-B081302EE917}"/>
              </a:ext>
            </a:extLst>
          </p:cNvPr>
          <p:cNvSpPr txBox="1"/>
          <p:nvPr/>
        </p:nvSpPr>
        <p:spPr>
          <a:xfrm>
            <a:off x="2260013" y="3823758"/>
            <a:ext cx="857582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  </a:t>
            </a:r>
            <a:r>
              <a:rPr lang="en-GB" dirty="0">
                <a:solidFill>
                  <a:schemeClr val="bg1"/>
                </a:solidFill>
              </a:rPr>
              <a:t>Miss  Dickson                               	        Miss Williams                   Mrs Murphy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B479EB-FF5D-FBB1-4FD5-2DEE3F6F720D}"/>
              </a:ext>
            </a:extLst>
          </p:cNvPr>
          <p:cNvSpPr txBox="1"/>
          <p:nvPr/>
        </p:nvSpPr>
        <p:spPr>
          <a:xfrm>
            <a:off x="2161563" y="6231982"/>
            <a:ext cx="82655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Mrs Richmond                 Mrs Lockhart                   Miss </a:t>
            </a:r>
            <a:r>
              <a:rPr lang="en-GB" dirty="0" err="1">
                <a:solidFill>
                  <a:schemeClr val="bg1"/>
                </a:solidFill>
              </a:rPr>
              <a:t>Jabakhanji</a:t>
            </a:r>
            <a:r>
              <a:rPr lang="en-GB" dirty="0">
                <a:solidFill>
                  <a:schemeClr val="bg1"/>
                </a:solidFill>
              </a:rPr>
              <a:t>              Miss Melia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2FFD85C-5764-2F42-4DA5-CD655EE9A4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32514" y="1843168"/>
            <a:ext cx="1445725" cy="198059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6B49170-8BF0-695F-5FEB-2125713DD54F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6415" y="4510496"/>
            <a:ext cx="1400390" cy="1626622"/>
          </a:xfrm>
          <a:prstGeom prst="rect">
            <a:avLst/>
          </a:prstGeom>
          <a:noFill/>
        </p:spPr>
      </p:pic>
      <p:pic>
        <p:nvPicPr>
          <p:cNvPr id="15" name="Picture 14" descr="A person taking a selfie&#10;&#10;AI-generated content may be incorrect.">
            <a:extLst>
              <a:ext uri="{FF2B5EF4-FFF2-40B4-BE49-F238E27FC236}">
                <a16:creationId xmlns:a16="http://schemas.microsoft.com/office/drawing/2014/main" id="{29C4A45F-6E67-636D-96BA-7DB22B4195A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7474" y="1862369"/>
            <a:ext cx="1445725" cy="19276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50F8A6-1339-6C5F-7AC8-59E3AEA2FC0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77474" y="4510496"/>
            <a:ext cx="1813590" cy="162662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6619853-F247-A7B4-CF8F-2159BEC15EB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32514" y="4510496"/>
            <a:ext cx="1686278" cy="1563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97259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2A13-12BC-4836-9546-FF80122B2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1562" y="289756"/>
            <a:ext cx="10030437" cy="1310444"/>
          </a:xfrm>
        </p:spPr>
        <p:txBody>
          <a:bodyPr>
            <a:noAutofit/>
          </a:bodyPr>
          <a:lstStyle/>
          <a:p>
            <a:r>
              <a:rPr lang="en-GB" sz="50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Attendance </a:t>
            </a:r>
            <a:r>
              <a:rPr lang="en-GB" b="1" dirty="0">
                <a:solidFill>
                  <a:schemeClr val="bg1"/>
                </a:solidFill>
              </a:rPr>
              <a:t>Matters</a:t>
            </a:r>
            <a:r>
              <a:rPr lang="en-GB" sz="50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 At Emmaus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E0034A-6B7B-4031-9A57-BD104E0723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78011" y="1913441"/>
            <a:ext cx="5417110" cy="4657387"/>
          </a:xfrm>
          <a:ln>
            <a:solidFill>
              <a:schemeClr val="bg1"/>
            </a:solidFill>
          </a:ln>
        </p:spPr>
        <p:txBody>
          <a:bodyPr>
            <a:noAutofit/>
          </a:bodyPr>
          <a:lstStyle/>
          <a:p>
            <a:pPr algn="l"/>
            <a:r>
              <a:rPr lang="en-GB" sz="1800" b="1" dirty="0">
                <a:solidFill>
                  <a:schemeClr val="bg1"/>
                </a:solidFill>
              </a:rPr>
              <a:t>School Attendance Guidelines</a:t>
            </a:r>
          </a:p>
          <a:p>
            <a:pPr algn="l"/>
            <a:r>
              <a:rPr lang="en-GB" sz="1800" b="1" dirty="0">
                <a:solidFill>
                  <a:schemeClr val="bg1"/>
                </a:solidFill>
              </a:rPr>
              <a:t>Arrival Time: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Children should arrive at school between </a:t>
            </a:r>
            <a:r>
              <a:rPr lang="en-GB" sz="1800" b="1" dirty="0">
                <a:solidFill>
                  <a:schemeClr val="bg1"/>
                </a:solidFill>
              </a:rPr>
              <a:t>8:50 and 8:55 AM</a:t>
            </a:r>
            <a:r>
              <a:rPr lang="en-GB" sz="1800" dirty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en-GB" sz="1800" b="1" dirty="0">
                <a:solidFill>
                  <a:schemeClr val="bg1"/>
                </a:solidFill>
              </a:rPr>
              <a:t>Late Arrival: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If your child will be late, </a:t>
            </a:r>
            <a:r>
              <a:rPr lang="en-GB" sz="1800" b="1" dirty="0">
                <a:solidFill>
                  <a:schemeClr val="bg1"/>
                </a:solidFill>
              </a:rPr>
              <a:t>please call the school office</a:t>
            </a:r>
            <a:r>
              <a:rPr lang="en-GB" sz="1800" dirty="0">
                <a:solidFill>
                  <a:schemeClr val="bg1"/>
                </a:solidFill>
              </a:rPr>
              <a:t> to inform them.</a:t>
            </a:r>
          </a:p>
          <a:p>
            <a:pPr algn="l"/>
            <a:r>
              <a:rPr lang="en-GB" sz="1800" b="1" dirty="0">
                <a:solidFill>
                  <a:schemeClr val="bg1"/>
                </a:solidFill>
              </a:rPr>
              <a:t>Appointments: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Routine </a:t>
            </a:r>
            <a:r>
              <a:rPr lang="en-GB" sz="1800" b="1" dirty="0">
                <a:solidFill>
                  <a:schemeClr val="bg1"/>
                </a:solidFill>
              </a:rPr>
              <a:t>medical and dental appointments</a:t>
            </a:r>
            <a:r>
              <a:rPr lang="en-GB" sz="1800" dirty="0">
                <a:solidFill>
                  <a:schemeClr val="bg1"/>
                </a:solidFill>
              </a:rPr>
              <a:t> should be scheduled </a:t>
            </a:r>
            <a:r>
              <a:rPr lang="en-GB" sz="1800" b="1" dirty="0">
                <a:solidFill>
                  <a:schemeClr val="bg1"/>
                </a:solidFill>
              </a:rPr>
              <a:t>outside school hours</a:t>
            </a:r>
            <a:r>
              <a:rPr lang="en-GB" sz="1800" dirty="0">
                <a:solidFill>
                  <a:schemeClr val="bg1"/>
                </a:solidFill>
              </a:rPr>
              <a:t>.</a:t>
            </a:r>
          </a:p>
          <a:p>
            <a:pPr algn="l"/>
            <a:r>
              <a:rPr lang="en-GB" sz="1800" b="1" dirty="0">
                <a:solidFill>
                  <a:schemeClr val="bg1"/>
                </a:solidFill>
              </a:rPr>
              <a:t>Absence Due to Illness: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Contact the school </a:t>
            </a:r>
            <a:r>
              <a:rPr lang="en-GB" sz="1800" b="1" dirty="0">
                <a:solidFill>
                  <a:schemeClr val="bg1"/>
                </a:solidFill>
              </a:rPr>
              <a:t>by 10:00 AM on the first day of absence</a:t>
            </a:r>
            <a:r>
              <a:rPr lang="en-GB" sz="1800" dirty="0">
                <a:solidFill>
                  <a:schemeClr val="bg1"/>
                </a:solidFill>
              </a:rPr>
              <a:t>, stating: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Reason for absence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Expected duration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chemeClr val="bg1"/>
                </a:solidFill>
              </a:rPr>
              <a:t>Anticipated return date</a:t>
            </a:r>
          </a:p>
          <a:p>
            <a:endParaRPr lang="en-GB" sz="900" b="1" dirty="0">
              <a:solidFill>
                <a:schemeClr val="bg1"/>
              </a:solidFill>
              <a:latin typeface="HelloCutie" panose="02000603000000000000" pitchFamily="2" charset="0"/>
              <a:ea typeface="HelloCutie" panose="02000603000000000000" pitchFamily="2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4" name="Subtitle 2">
            <a:extLst>
              <a:ext uri="{FF2B5EF4-FFF2-40B4-BE49-F238E27FC236}">
                <a16:creationId xmlns:a16="http://schemas.microsoft.com/office/drawing/2014/main" id="{41DEECE8-EB4A-9B7E-EABF-94936B0365F3}"/>
              </a:ext>
            </a:extLst>
          </p:cNvPr>
          <p:cNvSpPr txBox="1">
            <a:spLocks/>
          </p:cNvSpPr>
          <p:nvPr/>
        </p:nvSpPr>
        <p:spPr>
          <a:xfrm>
            <a:off x="5947300" y="1913441"/>
            <a:ext cx="5966689" cy="465738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1800" b="1" dirty="0">
                <a:solidFill>
                  <a:schemeClr val="bg1"/>
                </a:solidFill>
              </a:rPr>
              <a:t>Safeguarding: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If you receive a </a:t>
            </a:r>
            <a:r>
              <a:rPr lang="en-GB" sz="1800" b="1" dirty="0">
                <a:solidFill>
                  <a:schemeClr val="bg1"/>
                </a:solidFill>
              </a:rPr>
              <a:t>text or call</a:t>
            </a:r>
            <a:r>
              <a:rPr lang="en-GB" sz="1800" dirty="0">
                <a:solidFill>
                  <a:schemeClr val="bg1"/>
                </a:solidFill>
              </a:rPr>
              <a:t> about your child’s absence, </a:t>
            </a:r>
            <a:r>
              <a:rPr lang="en-GB" sz="1800" b="1" dirty="0">
                <a:solidFill>
                  <a:schemeClr val="bg1"/>
                </a:solidFill>
              </a:rPr>
              <a:t>respond promptly</a:t>
            </a:r>
            <a:r>
              <a:rPr lang="en-GB" sz="1800" dirty="0">
                <a:solidFill>
                  <a:schemeClr val="bg1"/>
                </a:solidFill>
              </a:rPr>
              <a:t> to ensure safeguarding.</a:t>
            </a:r>
          </a:p>
          <a:p>
            <a:pPr algn="l"/>
            <a:r>
              <a:rPr lang="en-GB" sz="1800" b="1" dirty="0">
                <a:solidFill>
                  <a:schemeClr val="bg1"/>
                </a:solidFill>
              </a:rPr>
              <a:t>Personal Contact: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For sensitive absence reasons, contact: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bg1"/>
                </a:solidFill>
              </a:rPr>
              <a:t>Mrs. Hope</a:t>
            </a:r>
            <a:r>
              <a:rPr lang="en-GB" sz="1600" dirty="0">
                <a:solidFill>
                  <a:schemeClr val="bg1"/>
                </a:solidFill>
              </a:rPr>
              <a:t> (Attendance Lead)</a:t>
            </a:r>
          </a:p>
          <a:p>
            <a:pPr marL="742950" lvl="1" indent="-285750" algn="l">
              <a:buFont typeface="Arial" panose="020B0604020202020204" pitchFamily="34" charset="0"/>
              <a:buChar char="•"/>
            </a:pPr>
            <a:r>
              <a:rPr lang="en-GB" sz="1600" b="1" dirty="0">
                <a:solidFill>
                  <a:schemeClr val="bg1"/>
                </a:solidFill>
              </a:rPr>
              <a:t>Mr. Williams</a:t>
            </a:r>
            <a:r>
              <a:rPr lang="en-GB" sz="1600" dirty="0">
                <a:solidFill>
                  <a:schemeClr val="bg1"/>
                </a:solidFill>
              </a:rPr>
              <a:t> (Headteacher)</a:t>
            </a:r>
          </a:p>
          <a:p>
            <a:pPr algn="l"/>
            <a:r>
              <a:rPr lang="en-GB" sz="1800" b="1" dirty="0">
                <a:solidFill>
                  <a:schemeClr val="bg1"/>
                </a:solidFill>
              </a:rPr>
              <a:t>Term-Time Holidays:</a:t>
            </a:r>
            <a:br>
              <a:rPr lang="en-GB" sz="1800" dirty="0">
                <a:solidFill>
                  <a:schemeClr val="bg1"/>
                </a:solidFill>
              </a:rPr>
            </a:br>
            <a:r>
              <a:rPr lang="en-GB" sz="1800" dirty="0">
                <a:solidFill>
                  <a:schemeClr val="bg1"/>
                </a:solidFill>
              </a:rPr>
              <a:t>These </a:t>
            </a:r>
            <a:r>
              <a:rPr lang="en-GB" sz="1800" b="1" dirty="0">
                <a:solidFill>
                  <a:schemeClr val="bg1"/>
                </a:solidFill>
              </a:rPr>
              <a:t>will not be authorised</a:t>
            </a:r>
            <a:r>
              <a:rPr lang="en-GB" sz="1800" dirty="0">
                <a:solidFill>
                  <a:schemeClr val="bg1"/>
                </a:solidFill>
              </a:rPr>
              <a:t> and may result in a </a:t>
            </a:r>
            <a:r>
              <a:rPr lang="en-GB" sz="1800" b="1" dirty="0">
                <a:solidFill>
                  <a:schemeClr val="bg1"/>
                </a:solidFill>
              </a:rPr>
              <a:t>fine</a:t>
            </a:r>
            <a:r>
              <a:rPr lang="en-GB" sz="1800" dirty="0">
                <a:solidFill>
                  <a:schemeClr val="bg1"/>
                </a:solidFill>
              </a:rPr>
              <a:t>.</a:t>
            </a:r>
          </a:p>
          <a:p>
            <a:endParaRPr lang="en-GB" sz="900" b="1" dirty="0">
              <a:solidFill>
                <a:schemeClr val="bg1"/>
              </a:solidFill>
              <a:latin typeface="HelloCutie" panose="02000603000000000000" pitchFamily="2" charset="0"/>
              <a:ea typeface="HelloCutie" panose="02000603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15088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2A13-12BC-4836-9546-FF80122B2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66488" y="491215"/>
            <a:ext cx="10030437" cy="1310444"/>
          </a:xfrm>
        </p:spPr>
        <p:txBody>
          <a:bodyPr>
            <a:no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🌟 Whole School Rules at Emmaus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E0034A-6B7B-4031-9A57-BD104E07232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7401" y="1883665"/>
            <a:ext cx="12074598" cy="783335"/>
          </a:xfrm>
        </p:spPr>
        <p:txBody>
          <a:bodyPr>
            <a:noAutofit/>
          </a:bodyPr>
          <a:lstStyle/>
          <a:p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We aim to create a calm, secure and happy school based on the values of the Gospel and in particular our chosen Christian values of Hope, Friendship, </a:t>
            </a:r>
            <a:r>
              <a:rPr lang="en-GB" sz="12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Love</a:t>
            </a:r>
            <a:r>
              <a:rPr lang="en-GB" sz="14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 and Trust. We believe that good behaviour is essential to a successful learning environment. </a:t>
            </a:r>
          </a:p>
          <a:p>
            <a:r>
              <a:rPr lang="en-GB" sz="20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“Treat others how you would like to be treated.”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92201" y="2950465"/>
            <a:ext cx="10187112" cy="3416320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At Emmaus, we believe in creating a kind, respectful and encouraging environment for everyone. Our school rules help us to do just that: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We are kind and helpful</a:t>
            </a:r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We listen when others are talking</a:t>
            </a:r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We take care of our school, our world and each other</a:t>
            </a:r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We always try our best to ‘Reach for the Stars’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These simple rules help us all to feel safe, valued and ready to learn.</a:t>
            </a:r>
          </a:p>
        </p:txBody>
      </p:sp>
    </p:spTree>
    <p:extLst>
      <p:ext uri="{BB962C8B-B14F-4D97-AF65-F5344CB8AC3E}">
        <p14:creationId xmlns:p14="http://schemas.microsoft.com/office/powerpoint/2010/main" val="36874960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53B7AC-DF8C-C99A-3406-79A846302F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113125-2916-0C17-2F74-00657F1CFE1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1562" y="289756"/>
            <a:ext cx="10030437" cy="1310444"/>
          </a:xfrm>
        </p:spPr>
        <p:txBody>
          <a:bodyPr>
            <a:noAutofit/>
          </a:bodyPr>
          <a:lstStyle/>
          <a:p>
            <a:r>
              <a:rPr lang="en-GB" b="1">
                <a:solidFill>
                  <a:schemeClr val="bg1"/>
                </a:solidFill>
              </a:rPr>
              <a:t>🌟 School Rewards at Emmaus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5A6BE36-6725-4F70-F407-C7C9273A3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C39867E0-CD4B-9818-BDF2-3AE38C8FC6F1}"/>
              </a:ext>
            </a:extLst>
          </p:cNvPr>
          <p:cNvSpPr/>
          <p:nvPr/>
        </p:nvSpPr>
        <p:spPr>
          <a:xfrm>
            <a:off x="377504" y="2120901"/>
            <a:ext cx="11560495" cy="4401205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>
                <a:solidFill>
                  <a:schemeClr val="bg1"/>
                </a:solidFill>
              </a:rPr>
              <a:t>We love to celebrate the achievements, effort, and positive behaviour of our children. </a:t>
            </a:r>
          </a:p>
          <a:p>
            <a:endParaRPr lang="en-GB" sz="2000">
              <a:solidFill>
                <a:schemeClr val="bg1"/>
              </a:solidFill>
            </a:endParaRPr>
          </a:p>
          <a:p>
            <a:r>
              <a:rPr lang="en-GB" sz="2000">
                <a:solidFill>
                  <a:schemeClr val="bg1"/>
                </a:solidFill>
              </a:rPr>
              <a:t>Here are some of the ways we reward and recognise them throughout the year:</a:t>
            </a:r>
          </a:p>
          <a:p>
            <a:endParaRPr lang="en-GB" sz="200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Praise</a:t>
            </a:r>
            <a:r>
              <a:rPr lang="en-GB" sz="2000">
                <a:solidFill>
                  <a:schemeClr val="bg1"/>
                </a:solidFill>
              </a:rPr>
              <a:t> from staff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Stickers</a:t>
            </a:r>
            <a:r>
              <a:rPr lang="en-GB" sz="2000">
                <a:solidFill>
                  <a:schemeClr val="bg1"/>
                </a:solidFill>
              </a:rPr>
              <a:t> for great work or behaviour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Certificates</a:t>
            </a:r>
            <a:r>
              <a:rPr lang="en-GB" sz="2000">
                <a:solidFill>
                  <a:schemeClr val="bg1"/>
                </a:solidFill>
              </a:rPr>
              <a:t> for special achievements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Merits</a:t>
            </a:r>
            <a:r>
              <a:rPr lang="en-GB" sz="2000">
                <a:solidFill>
                  <a:schemeClr val="bg1"/>
                </a:solidFill>
              </a:rPr>
              <a:t> celebrated in assembly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House points</a:t>
            </a:r>
            <a:r>
              <a:rPr lang="en-GB" sz="2000">
                <a:solidFill>
                  <a:schemeClr val="bg1"/>
                </a:solidFill>
              </a:rPr>
              <a:t> contributing to team success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Annual awards</a:t>
            </a:r>
            <a:r>
              <a:rPr lang="en-GB" sz="2000">
                <a:solidFill>
                  <a:schemeClr val="bg1"/>
                </a:solidFill>
              </a:rPr>
              <a:t> for outstanding contributions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Sports Day awards</a:t>
            </a:r>
            <a:r>
              <a:rPr lang="en-GB" sz="2000">
                <a:solidFill>
                  <a:schemeClr val="bg1"/>
                </a:solidFill>
              </a:rPr>
              <a:t> for effort and performance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>
                <a:solidFill>
                  <a:schemeClr val="bg1"/>
                </a:solidFill>
              </a:rPr>
              <a:t>Attendance awards</a:t>
            </a:r>
            <a:r>
              <a:rPr lang="en-GB" sz="2000">
                <a:solidFill>
                  <a:schemeClr val="bg1"/>
                </a:solidFill>
              </a:rPr>
              <a:t> for excellent attendance</a:t>
            </a:r>
          </a:p>
          <a:p>
            <a:endParaRPr lang="en-GB" sz="2000">
              <a:solidFill>
                <a:schemeClr val="bg1"/>
              </a:solidFill>
            </a:endParaRPr>
          </a:p>
          <a:p>
            <a:r>
              <a:rPr lang="en-GB" sz="2000">
                <a:solidFill>
                  <a:schemeClr val="bg1"/>
                </a:solidFill>
              </a:rPr>
              <a:t>These rewards help to motivate and encourage children to always try their best and be proud of their efforts.</a:t>
            </a:r>
            <a:endParaRPr lang="en-GB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96445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C19206DF-A088-8F43-8F21-789B7B5B0284}"/>
              </a:ext>
            </a:extLst>
          </p:cNvPr>
          <p:cNvSpPr txBox="1">
            <a:spLocks/>
          </p:cNvSpPr>
          <p:nvPr/>
        </p:nvSpPr>
        <p:spPr>
          <a:xfrm>
            <a:off x="2614411" y="333850"/>
            <a:ext cx="7843234" cy="117377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r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accent1">
                    <a:lumMod val="7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en-US" sz="6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4MW Rewards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72C9EE1-A70F-D3B5-8119-3703C4DAA9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580" y="1955800"/>
            <a:ext cx="11168840" cy="473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8468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53803" y="315032"/>
            <a:ext cx="9563636" cy="1325563"/>
          </a:xfrm>
        </p:spPr>
        <p:txBody>
          <a:bodyPr>
            <a:normAutofit/>
          </a:bodyPr>
          <a:lstStyle/>
          <a:p>
            <a:r>
              <a:rPr lang="en-GB" sz="6000" b="1" dirty="0">
                <a:solidFill>
                  <a:schemeClr val="bg1"/>
                </a:solidFill>
              </a:rPr>
              <a:t>Warnings</a:t>
            </a:r>
            <a:r>
              <a:rPr lang="en-GB" sz="50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 </a:t>
            </a:r>
            <a:r>
              <a:rPr lang="en-GB" sz="6000" b="1" dirty="0">
                <a:solidFill>
                  <a:schemeClr val="bg1"/>
                </a:solidFill>
              </a:rPr>
              <a:t>and</a:t>
            </a:r>
            <a:r>
              <a:rPr lang="en-GB" sz="50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 </a:t>
            </a:r>
            <a:r>
              <a:rPr lang="en-GB" sz="6000" b="1" dirty="0">
                <a:solidFill>
                  <a:schemeClr val="bg1"/>
                </a:solidFill>
              </a:rPr>
              <a:t>Consequences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8435" y="1902318"/>
            <a:ext cx="5347435" cy="4826417"/>
          </a:xfrm>
          <a:ln>
            <a:solidFill>
              <a:schemeClr val="bg1"/>
            </a:solidFill>
          </a:ln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bg1"/>
                </a:solidFill>
              </a:rPr>
              <a:t>Behaviour Management Steps</a:t>
            </a:r>
          </a:p>
          <a:p>
            <a:pPr marL="0" indent="0">
              <a:buNone/>
            </a:pPr>
            <a:endParaRPr lang="en-GB" b="1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Verbal Warning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Child is given a verbal reminder about their behaviour.</a:t>
            </a:r>
          </a:p>
          <a:p>
            <a:r>
              <a:rPr lang="en-GB" b="1" dirty="0">
                <a:solidFill>
                  <a:schemeClr val="bg1"/>
                </a:solidFill>
              </a:rPr>
              <a:t>Name on the Board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Child’s name is written on the board as a visual cue.</a:t>
            </a:r>
          </a:p>
          <a:p>
            <a:r>
              <a:rPr lang="en-GB" b="1" dirty="0">
                <a:solidFill>
                  <a:schemeClr val="bg1"/>
                </a:solidFill>
              </a:rPr>
              <a:t>First Cross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A cross is placed next to the child’s name.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Consequence:</a:t>
            </a:r>
            <a:r>
              <a:rPr lang="en-GB" dirty="0">
                <a:solidFill>
                  <a:schemeClr val="bg1"/>
                </a:solidFill>
              </a:rPr>
              <a:t> 5 minutes of playtime is lost.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90D7610-1C3A-94FA-0172-BBE8B5747621}"/>
              </a:ext>
            </a:extLst>
          </p:cNvPr>
          <p:cNvSpPr txBox="1">
            <a:spLocks/>
          </p:cNvSpPr>
          <p:nvPr/>
        </p:nvSpPr>
        <p:spPr>
          <a:xfrm>
            <a:off x="6226130" y="1894745"/>
            <a:ext cx="5347435" cy="4826417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b="1" dirty="0">
                <a:solidFill>
                  <a:schemeClr val="bg1"/>
                </a:solidFill>
              </a:rPr>
              <a:t>Second Cross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Another cross is added.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Consequence:</a:t>
            </a:r>
            <a:r>
              <a:rPr lang="en-GB" dirty="0">
                <a:solidFill>
                  <a:schemeClr val="bg1"/>
                </a:solidFill>
              </a:rPr>
              <a:t> All playtime is lost (15 minutes at lunchtime).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Child is sent to the </a:t>
            </a:r>
            <a:r>
              <a:rPr lang="en-GB" b="1" dirty="0">
                <a:solidFill>
                  <a:schemeClr val="bg1"/>
                </a:solidFill>
              </a:rPr>
              <a:t>parallel teacher</a:t>
            </a:r>
            <a:r>
              <a:rPr lang="en-GB" dirty="0">
                <a:solidFill>
                  <a:schemeClr val="bg1"/>
                </a:solidFill>
              </a:rPr>
              <a:t>.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Parents are contacted</a:t>
            </a:r>
            <a:r>
              <a:rPr lang="en-GB" dirty="0">
                <a:solidFill>
                  <a:schemeClr val="bg1"/>
                </a:solidFill>
              </a:rPr>
              <a:t> by the teacher.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Behaviour is logged</a:t>
            </a:r>
            <a:r>
              <a:rPr lang="en-GB" dirty="0">
                <a:solidFill>
                  <a:schemeClr val="bg1"/>
                </a:solidFill>
              </a:rPr>
              <a:t> by the teacher.</a:t>
            </a:r>
          </a:p>
          <a:p>
            <a:r>
              <a:rPr lang="en-GB" b="1" dirty="0">
                <a:solidFill>
                  <a:schemeClr val="bg1"/>
                </a:solidFill>
              </a:rPr>
              <a:t>Referral to Senior Leadership Team (SLT)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Child is referred to an SLT member.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Parents are contacted</a:t>
            </a:r>
            <a:r>
              <a:rPr lang="en-GB" dirty="0">
                <a:solidFill>
                  <a:schemeClr val="bg1"/>
                </a:solidFill>
              </a:rPr>
              <a:t> by SLT.</a:t>
            </a:r>
          </a:p>
          <a:p>
            <a:pPr lvl="1"/>
            <a:r>
              <a:rPr lang="en-GB" b="1" dirty="0">
                <a:solidFill>
                  <a:schemeClr val="bg1"/>
                </a:solidFill>
              </a:rPr>
              <a:t>Behaviour is logged</a:t>
            </a:r>
            <a:r>
              <a:rPr lang="en-GB" dirty="0">
                <a:solidFill>
                  <a:schemeClr val="bg1"/>
                </a:solidFill>
              </a:rPr>
              <a:t> by SLT.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A </a:t>
            </a:r>
            <a:r>
              <a:rPr lang="en-GB" b="1" dirty="0">
                <a:solidFill>
                  <a:schemeClr val="bg1"/>
                </a:solidFill>
              </a:rPr>
              <a:t>Behaviour Plan</a:t>
            </a:r>
            <a:r>
              <a:rPr lang="en-GB" dirty="0">
                <a:solidFill>
                  <a:schemeClr val="bg1"/>
                </a:solidFill>
              </a:rPr>
              <a:t> is agreed upon by all parties.</a:t>
            </a:r>
          </a:p>
        </p:txBody>
      </p:sp>
    </p:spTree>
    <p:extLst>
      <p:ext uri="{BB962C8B-B14F-4D97-AF65-F5344CB8AC3E}">
        <p14:creationId xmlns:p14="http://schemas.microsoft.com/office/powerpoint/2010/main" val="407028052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U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8" y="66650"/>
            <a:ext cx="1688984" cy="14269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 txBox="1">
            <a:spLocks/>
          </p:cNvSpPr>
          <p:nvPr/>
        </p:nvSpPr>
        <p:spPr>
          <a:xfrm>
            <a:off x="1159733" y="67786"/>
            <a:ext cx="10194067" cy="19202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>
                <a:solidFill>
                  <a:schemeClr val="bg1"/>
                </a:solidFill>
              </a:rPr>
              <a:t>Website</a:t>
            </a:r>
          </a:p>
        </p:txBody>
      </p:sp>
      <p:sp>
        <p:nvSpPr>
          <p:cNvPr id="5" name="Rectangle 4"/>
          <p:cNvSpPr/>
          <p:nvPr/>
        </p:nvSpPr>
        <p:spPr>
          <a:xfrm>
            <a:off x="1461052" y="1988026"/>
            <a:ext cx="9571215" cy="397031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2800" b="1" dirty="0">
                <a:solidFill>
                  <a:schemeClr val="bg1"/>
                </a:solidFill>
              </a:rPr>
              <a:t>Stay Updated on Our Year 4 Website!</a:t>
            </a:r>
          </a:p>
          <a:p>
            <a:endParaRPr lang="en-GB" sz="2800" b="1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Visit our Year 4 page regularly to find:</a:t>
            </a:r>
          </a:p>
          <a:p>
            <a:endParaRPr lang="en-GB" sz="2800" dirty="0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</a:rPr>
              <a:t>🗓️ </a:t>
            </a:r>
            <a:r>
              <a:rPr lang="en-GB" sz="2800" b="1" dirty="0">
                <a:solidFill>
                  <a:schemeClr val="bg1"/>
                </a:solidFill>
              </a:rPr>
              <a:t>Weekly Diary</a:t>
            </a:r>
            <a:r>
              <a:rPr lang="en-GB" sz="2800" dirty="0">
                <a:solidFill>
                  <a:schemeClr val="bg1"/>
                </a:solidFill>
              </a:rPr>
              <a:t> – Keep track of what’s happening each week</a:t>
            </a:r>
          </a:p>
          <a:p>
            <a:r>
              <a:rPr lang="en-GB" sz="2800" dirty="0">
                <a:solidFill>
                  <a:schemeClr val="bg1"/>
                </a:solidFill>
              </a:rPr>
              <a:t>✏️ </a:t>
            </a:r>
            <a:r>
              <a:rPr lang="en-GB" sz="2800" b="1" dirty="0">
                <a:solidFill>
                  <a:schemeClr val="bg1"/>
                </a:solidFill>
              </a:rPr>
              <a:t>Spellings</a:t>
            </a:r>
            <a:r>
              <a:rPr lang="en-GB" sz="2800" dirty="0">
                <a:solidFill>
                  <a:schemeClr val="bg1"/>
                </a:solidFill>
              </a:rPr>
              <a:t> – Practice the latest spelling lists</a:t>
            </a:r>
          </a:p>
          <a:p>
            <a:r>
              <a:rPr lang="en-GB" sz="2800" dirty="0">
                <a:solidFill>
                  <a:schemeClr val="bg1"/>
                </a:solidFill>
              </a:rPr>
              <a:t>🎮 </a:t>
            </a:r>
            <a:r>
              <a:rPr lang="en-GB" sz="2800" b="1" dirty="0">
                <a:solidFill>
                  <a:schemeClr val="bg1"/>
                </a:solidFill>
              </a:rPr>
              <a:t>Games</a:t>
            </a:r>
            <a:r>
              <a:rPr lang="en-GB" sz="2800" dirty="0">
                <a:solidFill>
                  <a:schemeClr val="bg1"/>
                </a:solidFill>
              </a:rPr>
              <a:t> – Fun and educational activities to enjoy</a:t>
            </a:r>
          </a:p>
          <a:p>
            <a:r>
              <a:rPr lang="en-GB" sz="2800" dirty="0">
                <a:solidFill>
                  <a:schemeClr val="bg1"/>
                </a:solidFill>
              </a:rPr>
              <a:t>📸 </a:t>
            </a:r>
            <a:r>
              <a:rPr lang="en-GB" sz="2800" b="1" dirty="0">
                <a:solidFill>
                  <a:schemeClr val="bg1"/>
                </a:solidFill>
              </a:rPr>
              <a:t>Photographs</a:t>
            </a:r>
            <a:r>
              <a:rPr lang="en-GB" sz="2800" dirty="0">
                <a:solidFill>
                  <a:schemeClr val="bg1"/>
                </a:solidFill>
              </a:rPr>
              <a:t> – See what we’ve been up to in class</a:t>
            </a:r>
          </a:p>
          <a:p>
            <a:r>
              <a:rPr lang="en-GB" sz="2800" dirty="0">
                <a:solidFill>
                  <a:schemeClr val="bg1"/>
                </a:solidFill>
              </a:rPr>
              <a:t>📌 </a:t>
            </a:r>
            <a:r>
              <a:rPr lang="en-GB" sz="2800" b="1" dirty="0">
                <a:solidFill>
                  <a:schemeClr val="bg1"/>
                </a:solidFill>
              </a:rPr>
              <a:t>Important Information</a:t>
            </a:r>
            <a:r>
              <a:rPr lang="en-GB" sz="2800" dirty="0">
                <a:solidFill>
                  <a:schemeClr val="bg1"/>
                </a:solidFill>
              </a:rPr>
              <a:t> – Don’t miss key updates and notices</a:t>
            </a:r>
          </a:p>
        </p:txBody>
      </p:sp>
    </p:spTree>
    <p:extLst>
      <p:ext uri="{BB962C8B-B14F-4D97-AF65-F5344CB8AC3E}">
        <p14:creationId xmlns:p14="http://schemas.microsoft.com/office/powerpoint/2010/main" val="37582898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74253F0-FD4C-4B9D-9E54-E9A7D55ABBCD}"/>
              </a:ext>
            </a:extLst>
          </p:cNvPr>
          <p:cNvSpPr txBox="1"/>
          <p:nvPr/>
        </p:nvSpPr>
        <p:spPr>
          <a:xfrm>
            <a:off x="113016" y="5587870"/>
            <a:ext cx="1173308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We will continue with the scheme  Ready Steady Write. This will improve children’s skills in grammar, spelling, composition and punctuation.  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6BE8A16C-8991-7A74-EA0F-365994FEA4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09875"/>
            <a:ext cx="12191999" cy="2553419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D63AA262-8197-4E4A-8471-5BBE7511AA44}"/>
              </a:ext>
            </a:extLst>
          </p:cNvPr>
          <p:cNvSpPr txBox="1">
            <a:spLocks/>
          </p:cNvSpPr>
          <p:nvPr/>
        </p:nvSpPr>
        <p:spPr>
          <a:xfrm>
            <a:off x="2505728" y="315032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This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Year’s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Topics: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BE5114-9389-7A3F-38F8-94649DE053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613"/>
            <a:ext cx="12101210" cy="622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0137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D7861650-D391-4129-A1C5-8A64422F2B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897061"/>
            <a:ext cx="12192000" cy="125283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B313D85-B8F7-45B6-A060-F87FE89B38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032049"/>
            <a:ext cx="12192000" cy="11635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21DF06B-4CDC-4171-A056-C0545997C808}"/>
              </a:ext>
            </a:extLst>
          </p:cNvPr>
          <p:cNvSpPr txBox="1"/>
          <p:nvPr/>
        </p:nvSpPr>
        <p:spPr>
          <a:xfrm>
            <a:off x="2066488" y="4284882"/>
            <a:ext cx="8011456" cy="255454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600" b="1" u="sng" dirty="0">
                <a:solidFill>
                  <a:schemeClr val="bg1"/>
                </a:solidFill>
              </a:rPr>
              <a:t>Exciting Learning Opportunities in Year 4!</a:t>
            </a:r>
          </a:p>
          <a:p>
            <a:pPr algn="ctr"/>
            <a:endParaRPr lang="en-GB" sz="1600" b="1" u="sng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This year, children will explore a wide range of creative and active topics, including:</a:t>
            </a:r>
          </a:p>
          <a:p>
            <a:r>
              <a:rPr lang="en-GB" sz="1600" dirty="0">
                <a:solidFill>
                  <a:schemeClr val="bg1"/>
                </a:solidFill>
              </a:rPr>
              <a:t>🧵 </a:t>
            </a:r>
            <a:r>
              <a:rPr lang="en-GB" sz="1600" b="1" dirty="0">
                <a:solidFill>
                  <a:schemeClr val="bg1"/>
                </a:solidFill>
              </a:rPr>
              <a:t>Sewing &amp; Cushion Making</a:t>
            </a:r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🍜 </a:t>
            </a:r>
            <a:r>
              <a:rPr lang="en-GB" sz="1600" b="1" dirty="0">
                <a:solidFill>
                  <a:schemeClr val="bg1"/>
                </a:solidFill>
              </a:rPr>
              <a:t>Cooking a Stir Fry</a:t>
            </a:r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💻 </a:t>
            </a:r>
            <a:r>
              <a:rPr lang="en-GB" sz="1600" b="1" dirty="0">
                <a:solidFill>
                  <a:schemeClr val="bg1"/>
                </a:solidFill>
              </a:rPr>
              <a:t>Coding &amp; Animation</a:t>
            </a:r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🎨 </a:t>
            </a:r>
            <a:r>
              <a:rPr lang="en-GB" sz="1600" b="1" dirty="0">
                <a:solidFill>
                  <a:schemeClr val="bg1"/>
                </a:solidFill>
              </a:rPr>
              <a:t>Watercolour Landscapes &amp; Abstract Art</a:t>
            </a:r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🗣️ </a:t>
            </a:r>
            <a:r>
              <a:rPr lang="en-GB" sz="1600" b="1" dirty="0">
                <a:solidFill>
                  <a:schemeClr val="bg1"/>
                </a:solidFill>
              </a:rPr>
              <a:t>French Conversation</a:t>
            </a:r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🤸 </a:t>
            </a:r>
            <a:r>
              <a:rPr lang="en-GB" sz="1600" b="1" dirty="0">
                <a:solidFill>
                  <a:schemeClr val="bg1"/>
                </a:solidFill>
              </a:rPr>
              <a:t>Gymnastics &amp; Tennis</a:t>
            </a:r>
            <a:endParaRPr lang="en-GB" sz="1600" dirty="0">
              <a:solidFill>
                <a:schemeClr val="bg1"/>
              </a:solidFill>
            </a:endParaRPr>
          </a:p>
          <a:p>
            <a:r>
              <a:rPr lang="en-GB" sz="1600" dirty="0">
                <a:solidFill>
                  <a:schemeClr val="bg1"/>
                </a:solidFill>
              </a:rPr>
              <a:t>🎶 </a:t>
            </a:r>
            <a:r>
              <a:rPr lang="en-GB" sz="1600" b="1" dirty="0">
                <a:solidFill>
                  <a:schemeClr val="bg1"/>
                </a:solidFill>
              </a:rPr>
              <a:t>Singing</a:t>
            </a:r>
            <a:endParaRPr lang="en-GB" sz="1600" dirty="0">
              <a:solidFill>
                <a:schemeClr val="bg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63AA262-8197-4E4A-8471-5BBE7511AA4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62175" y="290513"/>
            <a:ext cx="9144000" cy="13096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This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Year’s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Topics:</a:t>
            </a:r>
          </a:p>
        </p:txBody>
      </p:sp>
    </p:spTree>
    <p:extLst>
      <p:ext uri="{BB962C8B-B14F-4D97-AF65-F5344CB8AC3E}">
        <p14:creationId xmlns:p14="http://schemas.microsoft.com/office/powerpoint/2010/main" val="37502169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70FB08-14A9-C650-0C8A-F8906AF99EE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DEC92E-CBEC-19C8-7919-0625C33722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A6B26E7-C0F9-F160-F0F8-8CE7BD52772E}"/>
              </a:ext>
            </a:extLst>
          </p:cNvPr>
          <p:cNvSpPr txBox="1"/>
          <p:nvPr/>
        </p:nvSpPr>
        <p:spPr>
          <a:xfrm>
            <a:off x="417352" y="1901440"/>
            <a:ext cx="11357296" cy="452431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The MTC is a </a:t>
            </a:r>
            <a:r>
              <a:rPr lang="en-GB" sz="2400" b="1" dirty="0">
                <a:solidFill>
                  <a:schemeClr val="bg1"/>
                </a:solidFill>
              </a:rPr>
              <a:t>statutory assessment</a:t>
            </a:r>
            <a:r>
              <a:rPr lang="en-GB" sz="2400" dirty="0">
                <a:solidFill>
                  <a:schemeClr val="bg1"/>
                </a:solidFill>
              </a:rPr>
              <a:t> for Year 4 pupils in England, designed to evaluate their multiplication skills up to </a:t>
            </a:r>
            <a:r>
              <a:rPr lang="en-GB" sz="2400" b="1" dirty="0">
                <a:solidFill>
                  <a:schemeClr val="bg1"/>
                </a:solidFill>
              </a:rPr>
              <a:t>12 × 12</a:t>
            </a:r>
            <a:r>
              <a:rPr lang="en-GB" sz="2400" dirty="0">
                <a:solidFill>
                  <a:schemeClr val="bg1"/>
                </a:solidFill>
              </a:rPr>
              <a:t>.</a:t>
            </a:r>
          </a:p>
          <a:p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b="1" dirty="0">
                <a:solidFill>
                  <a:schemeClr val="bg1"/>
                </a:solidFill>
              </a:rPr>
              <a:t>✅ Key Information:</a:t>
            </a:r>
          </a:p>
          <a:p>
            <a:endParaRPr lang="en-GB" sz="2400" b="1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25 questions</a:t>
            </a:r>
            <a:r>
              <a:rPr lang="en-GB" sz="2400" dirty="0">
                <a:solidFill>
                  <a:schemeClr val="bg1"/>
                </a:solidFill>
              </a:rPr>
              <a:t> with a </a:t>
            </a:r>
            <a:r>
              <a:rPr lang="en-GB" sz="2400" b="1" dirty="0">
                <a:solidFill>
                  <a:schemeClr val="bg1"/>
                </a:solidFill>
              </a:rPr>
              <a:t>6-second time limit</a:t>
            </a:r>
            <a:r>
              <a:rPr lang="en-GB" sz="2400" dirty="0">
                <a:solidFill>
                  <a:schemeClr val="bg1"/>
                </a:solidFill>
              </a:rPr>
              <a:t> per question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Focuses on </a:t>
            </a:r>
            <a:r>
              <a:rPr lang="en-GB" sz="2400" b="1" dirty="0">
                <a:solidFill>
                  <a:schemeClr val="bg1"/>
                </a:solidFill>
              </a:rPr>
              <a:t>fluency and confidence</a:t>
            </a:r>
            <a:r>
              <a:rPr lang="en-GB" sz="2400" dirty="0">
                <a:solidFill>
                  <a:schemeClr val="bg1"/>
                </a:solidFill>
              </a:rPr>
              <a:t> in multiplication facts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No pass or fail – children </a:t>
            </a:r>
            <a:r>
              <a:rPr lang="en-GB" sz="2400" b="1" dirty="0">
                <a:solidFill>
                  <a:schemeClr val="bg1"/>
                </a:solidFill>
              </a:rPr>
              <a:t>will not repeat</a:t>
            </a:r>
            <a:r>
              <a:rPr lang="en-GB" sz="2400" dirty="0">
                <a:solidFill>
                  <a:schemeClr val="bg1"/>
                </a:solidFill>
              </a:rPr>
              <a:t> the check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Scores are not shown</a:t>
            </a:r>
            <a:r>
              <a:rPr lang="en-GB" sz="2400" dirty="0">
                <a:solidFill>
                  <a:schemeClr val="bg1"/>
                </a:solidFill>
              </a:rPr>
              <a:t> to children at the end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b="1" dirty="0">
                <a:solidFill>
                  <a:schemeClr val="bg1"/>
                </a:solidFill>
              </a:rPr>
              <a:t>Results</a:t>
            </a:r>
            <a:r>
              <a:rPr lang="en-GB" sz="2400" dirty="0">
                <a:solidFill>
                  <a:schemeClr val="bg1"/>
                </a:solidFill>
              </a:rPr>
              <a:t> will be shared with parents in </a:t>
            </a:r>
            <a:r>
              <a:rPr lang="en-GB" sz="2400" b="1" dirty="0">
                <a:solidFill>
                  <a:schemeClr val="bg1"/>
                </a:solidFill>
              </a:rPr>
              <a:t>end-of-year reports</a:t>
            </a:r>
            <a:endParaRPr lang="en-GB" sz="2400" dirty="0">
              <a:solidFill>
                <a:schemeClr val="bg1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Schools have a </a:t>
            </a:r>
            <a:r>
              <a:rPr lang="en-GB" sz="2400" b="1" dirty="0">
                <a:solidFill>
                  <a:schemeClr val="bg1"/>
                </a:solidFill>
              </a:rPr>
              <a:t>two-week window in June 2026</a:t>
            </a:r>
            <a:r>
              <a:rPr lang="en-GB" sz="2400" dirty="0">
                <a:solidFill>
                  <a:schemeClr val="bg1"/>
                </a:solidFill>
              </a:rPr>
              <a:t> to complete the check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solidFill>
                  <a:schemeClr val="bg1"/>
                </a:solidFill>
              </a:rPr>
              <a:t>This check helps ensure children are well-prepared for more advanced maths topics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8B597D6A-B5F4-F258-2CA8-CAFC12AD9D68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352675" y="432245"/>
            <a:ext cx="9144000" cy="13096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700" b="1" dirty="0">
                <a:solidFill>
                  <a:schemeClr val="bg1"/>
                </a:solidFill>
              </a:rPr>
              <a:t>Year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4’s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Multiplication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Tables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Check (MTC)</a:t>
            </a:r>
          </a:p>
        </p:txBody>
      </p:sp>
    </p:spTree>
    <p:extLst>
      <p:ext uri="{BB962C8B-B14F-4D97-AF65-F5344CB8AC3E}">
        <p14:creationId xmlns:p14="http://schemas.microsoft.com/office/powerpoint/2010/main" val="306193907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DFC6086-F460-76C1-5576-62043DF83D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CB33B1C-E836-3297-C48A-6A308F507C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ED1F16E-A8C2-51AF-2E63-A6C6E49D0BE4}"/>
              </a:ext>
            </a:extLst>
          </p:cNvPr>
          <p:cNvSpPr txBox="1"/>
          <p:nvPr/>
        </p:nvSpPr>
        <p:spPr>
          <a:xfrm>
            <a:off x="377504" y="1845553"/>
            <a:ext cx="11484296" cy="464742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How We’re Preparing Your Child at School</a:t>
            </a:r>
          </a:p>
          <a:p>
            <a:r>
              <a:rPr lang="en-GB" sz="2400" dirty="0">
                <a:solidFill>
                  <a:schemeClr val="bg1"/>
                </a:solidFill>
              </a:rPr>
              <a:t>🎵 </a:t>
            </a:r>
            <a:r>
              <a:rPr lang="en-GB" sz="2400" b="1" dirty="0">
                <a:solidFill>
                  <a:schemeClr val="bg1"/>
                </a:solidFill>
              </a:rPr>
              <a:t>Times Tables Rock Stars sessions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🎲 </a:t>
            </a:r>
            <a:r>
              <a:rPr lang="en-GB" sz="2400" b="1" dirty="0">
                <a:solidFill>
                  <a:schemeClr val="bg1"/>
                </a:solidFill>
              </a:rPr>
              <a:t>Games and quizzes</a:t>
            </a:r>
            <a:r>
              <a:rPr lang="en-GB" sz="2400" dirty="0">
                <a:solidFill>
                  <a:schemeClr val="bg1"/>
                </a:solidFill>
              </a:rPr>
              <a:t> to make learning fun</a:t>
            </a:r>
          </a:p>
          <a:p>
            <a:r>
              <a:rPr lang="en-GB" sz="2400" dirty="0">
                <a:solidFill>
                  <a:schemeClr val="bg1"/>
                </a:solidFill>
              </a:rPr>
              <a:t>📝 </a:t>
            </a:r>
            <a:r>
              <a:rPr lang="en-GB" sz="2400" b="1" dirty="0">
                <a:solidFill>
                  <a:schemeClr val="bg1"/>
                </a:solidFill>
              </a:rPr>
              <a:t>Regular assessments</a:t>
            </a:r>
            <a:r>
              <a:rPr lang="en-GB" sz="2400" dirty="0">
                <a:solidFill>
                  <a:schemeClr val="bg1"/>
                </a:solidFill>
              </a:rPr>
              <a:t> to identify areas needing extra practice</a:t>
            </a:r>
          </a:p>
          <a:p>
            <a:r>
              <a:rPr lang="en-GB" sz="2400" dirty="0">
                <a:solidFill>
                  <a:schemeClr val="bg1"/>
                </a:solidFill>
              </a:rPr>
              <a:t>👥 </a:t>
            </a:r>
            <a:r>
              <a:rPr lang="en-GB" sz="2400" b="1" dirty="0">
                <a:solidFill>
                  <a:schemeClr val="bg1"/>
                </a:solidFill>
              </a:rPr>
              <a:t>Intervention groups</a:t>
            </a:r>
            <a:r>
              <a:rPr lang="en-GB" sz="2400" dirty="0">
                <a:solidFill>
                  <a:schemeClr val="bg1"/>
                </a:solidFill>
              </a:rPr>
              <a:t> for targeted support</a:t>
            </a:r>
          </a:p>
          <a:p>
            <a:r>
              <a:rPr lang="en-GB" sz="2400" dirty="0">
                <a:solidFill>
                  <a:schemeClr val="bg1"/>
                </a:solidFill>
              </a:rPr>
              <a:t>➕ </a:t>
            </a:r>
            <a:r>
              <a:rPr lang="en-GB" sz="2400" b="1" dirty="0">
                <a:solidFill>
                  <a:schemeClr val="bg1"/>
                </a:solidFill>
              </a:rPr>
              <a:t>Times Tables taught in Basic Skills sessions</a:t>
            </a:r>
            <a:r>
              <a:rPr lang="en-GB" sz="2400" dirty="0">
                <a:solidFill>
                  <a:schemeClr val="bg1"/>
                </a:solidFill>
              </a:rPr>
              <a:t> during maths lessons</a:t>
            </a:r>
          </a:p>
          <a:p>
            <a:endParaRPr lang="en-GB" sz="3200" dirty="0">
              <a:solidFill>
                <a:schemeClr val="bg1"/>
              </a:solidFill>
            </a:endParaRPr>
          </a:p>
          <a:p>
            <a:pPr algn="ctr"/>
            <a:r>
              <a:rPr lang="en-GB" sz="2400" b="1" u="sng" dirty="0">
                <a:solidFill>
                  <a:schemeClr val="bg1"/>
                </a:solidFill>
              </a:rPr>
              <a:t>How You Can Help at Home</a:t>
            </a:r>
          </a:p>
          <a:p>
            <a:r>
              <a:rPr lang="en-GB" sz="2400" dirty="0">
                <a:solidFill>
                  <a:schemeClr val="bg1"/>
                </a:solidFill>
              </a:rPr>
              <a:t>🎸 </a:t>
            </a:r>
            <a:r>
              <a:rPr lang="en-GB" sz="2400" b="1" dirty="0">
                <a:solidFill>
                  <a:schemeClr val="bg1"/>
                </a:solidFill>
              </a:rPr>
              <a:t>Times Tables Rock Stars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🎯 </a:t>
            </a:r>
            <a:r>
              <a:rPr lang="en-GB" sz="2400" b="1" dirty="0">
                <a:solidFill>
                  <a:schemeClr val="bg1"/>
                </a:solidFill>
              </a:rPr>
              <a:t>Hit the Button</a:t>
            </a:r>
            <a:r>
              <a:rPr lang="en-GB" sz="2400" dirty="0">
                <a:solidFill>
                  <a:schemeClr val="bg1"/>
                </a:solidFill>
              </a:rPr>
              <a:t> – Quick-fire maths practice for ages 6–11</a:t>
            </a:r>
          </a:p>
          <a:p>
            <a:r>
              <a:rPr lang="en-GB" sz="2400" dirty="0">
                <a:solidFill>
                  <a:schemeClr val="bg1"/>
                </a:solidFill>
              </a:rPr>
              <a:t>📚 </a:t>
            </a:r>
            <a:r>
              <a:rPr lang="en-GB" sz="2400" b="1" dirty="0">
                <a:solidFill>
                  <a:schemeClr val="bg1"/>
                </a:solidFill>
              </a:rPr>
              <a:t>The Maths Factor Times Tables Check</a:t>
            </a:r>
            <a:endParaRPr lang="en-GB" sz="2400" dirty="0">
              <a:solidFill>
                <a:schemeClr val="bg1"/>
              </a:solidFill>
            </a:endParaRPr>
          </a:p>
          <a:p>
            <a:r>
              <a:rPr lang="en-GB" sz="2400" dirty="0">
                <a:solidFill>
                  <a:schemeClr val="bg1"/>
                </a:solidFill>
              </a:rPr>
              <a:t>🔢 </a:t>
            </a:r>
            <a:r>
              <a:rPr lang="en-GB" sz="2400" b="1" dirty="0">
                <a:solidFill>
                  <a:schemeClr val="bg1"/>
                </a:solidFill>
              </a:rPr>
              <a:t>Multiplication Tables Check Practice</a:t>
            </a:r>
            <a:r>
              <a:rPr lang="en-GB" sz="2400" dirty="0">
                <a:solidFill>
                  <a:schemeClr val="bg1"/>
                </a:solidFill>
              </a:rPr>
              <a:t> – Simulates the real check</a:t>
            </a: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729B5786-DFB0-1E53-0E69-7FDEFBD41997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62175" y="442477"/>
            <a:ext cx="9144000" cy="1309687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700" b="1" dirty="0">
                <a:solidFill>
                  <a:schemeClr val="bg1"/>
                </a:solidFill>
              </a:rPr>
              <a:t>Year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4’s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Multiplication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Tables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6700" b="1" dirty="0">
                <a:solidFill>
                  <a:schemeClr val="bg1"/>
                </a:solidFill>
              </a:rPr>
              <a:t>Check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lang="en-GB" sz="6700" b="1" dirty="0">
                <a:solidFill>
                  <a:schemeClr val="bg1"/>
                </a:solidFill>
              </a:rPr>
              <a:t>MTC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41330225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C86EDAA-85E5-4CEC-7378-D657C7297C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10AACAC-BCF9-AA97-DE64-8CE67472AF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173300"/>
            <a:ext cx="1688984" cy="14269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A20D478-1305-4113-D710-3ADD89A7D18F}"/>
              </a:ext>
            </a:extLst>
          </p:cNvPr>
          <p:cNvSpPr txBox="1"/>
          <p:nvPr/>
        </p:nvSpPr>
        <p:spPr>
          <a:xfrm>
            <a:off x="377504" y="1741932"/>
            <a:ext cx="11484296" cy="5016758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chemeClr val="bg1"/>
                </a:solidFill>
              </a:rPr>
              <a:t>PE &amp; Swimming: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🏃‍♂️ </a:t>
            </a:r>
            <a:r>
              <a:rPr lang="en-GB" sz="2000" b="1" dirty="0">
                <a:solidFill>
                  <a:schemeClr val="bg1"/>
                </a:solidFill>
              </a:rPr>
              <a:t>PE Day:</a:t>
            </a:r>
            <a:endParaRPr lang="en-GB" sz="2000" dirty="0">
              <a:solidFill>
                <a:schemeClr val="bg1"/>
              </a:solidFill>
            </a:endParaRPr>
          </a:p>
          <a:p>
            <a:pPr lvl="1"/>
            <a:r>
              <a:rPr lang="en-GB" sz="2000" b="1" dirty="0">
                <a:solidFill>
                  <a:schemeClr val="bg1"/>
                </a:solidFill>
              </a:rPr>
              <a:t>4D:</a:t>
            </a:r>
            <a:r>
              <a:rPr lang="en-GB" sz="2000" dirty="0">
                <a:solidFill>
                  <a:schemeClr val="bg1"/>
                </a:solidFill>
              </a:rPr>
              <a:t> Friday</a:t>
            </a:r>
          </a:p>
          <a:p>
            <a:pPr lvl="1"/>
            <a:r>
              <a:rPr lang="en-GB" sz="2000" b="1" dirty="0">
                <a:solidFill>
                  <a:schemeClr val="bg1"/>
                </a:solidFill>
              </a:rPr>
              <a:t>4MW:</a:t>
            </a:r>
            <a:r>
              <a:rPr lang="en-GB" sz="2000" dirty="0">
                <a:solidFill>
                  <a:schemeClr val="bg1"/>
                </a:solidFill>
              </a:rPr>
              <a:t> Friday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🏊 </a:t>
            </a:r>
            <a:r>
              <a:rPr lang="en-GB" sz="2000" b="1" dirty="0">
                <a:solidFill>
                  <a:schemeClr val="bg1"/>
                </a:solidFill>
              </a:rPr>
              <a:t>Swimming:</a:t>
            </a:r>
            <a:r>
              <a:rPr lang="en-GB" sz="2000" dirty="0">
                <a:solidFill>
                  <a:schemeClr val="bg1"/>
                </a:solidFill>
              </a:rPr>
              <a:t> Begins </a:t>
            </a:r>
            <a:r>
              <a:rPr lang="en-GB" sz="2000" b="1" dirty="0">
                <a:solidFill>
                  <a:schemeClr val="bg1"/>
                </a:solidFill>
              </a:rPr>
              <a:t>after Christmas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u="sng" dirty="0">
                <a:solidFill>
                  <a:schemeClr val="bg1"/>
                </a:solidFill>
              </a:rPr>
              <a:t>Homework: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📅 </a:t>
            </a:r>
            <a:r>
              <a:rPr lang="en-GB" sz="2000" b="1" dirty="0">
                <a:solidFill>
                  <a:schemeClr val="bg1"/>
                </a:solidFill>
              </a:rPr>
              <a:t>Given out:</a:t>
            </a:r>
            <a:r>
              <a:rPr lang="en-GB" sz="2000" dirty="0">
                <a:solidFill>
                  <a:schemeClr val="bg1"/>
                </a:solidFill>
              </a:rPr>
              <a:t> Friday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📥 </a:t>
            </a:r>
            <a:r>
              <a:rPr lang="en-GB" sz="2000" b="1" dirty="0">
                <a:solidFill>
                  <a:schemeClr val="bg1"/>
                </a:solidFill>
              </a:rPr>
              <a:t>Returned by:</a:t>
            </a:r>
            <a:r>
              <a:rPr lang="en-GB" sz="2000" dirty="0">
                <a:solidFill>
                  <a:schemeClr val="bg1"/>
                </a:solidFill>
              </a:rPr>
              <a:t> Wednesday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📚 Children will receive </a:t>
            </a:r>
            <a:r>
              <a:rPr lang="en-GB" sz="2000" b="1" dirty="0">
                <a:solidFill>
                  <a:schemeClr val="bg1"/>
                </a:solidFill>
              </a:rPr>
              <a:t>Maths and English homework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✍️ Children should </a:t>
            </a:r>
            <a:r>
              <a:rPr lang="en-GB" sz="2000" b="1" dirty="0">
                <a:solidFill>
                  <a:schemeClr val="bg1"/>
                </a:solidFill>
              </a:rPr>
              <a:t>copy the work into their homework books</a:t>
            </a:r>
            <a:r>
              <a:rPr lang="en-GB" sz="2000" dirty="0">
                <a:solidFill>
                  <a:schemeClr val="bg1"/>
                </a:solidFill>
              </a:rPr>
              <a:t> (not write on the sheets)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u="sng" dirty="0">
                <a:solidFill>
                  <a:schemeClr val="bg1"/>
                </a:solidFill>
              </a:rPr>
              <a:t>Trips: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🏛️ </a:t>
            </a:r>
            <a:r>
              <a:rPr lang="en-GB" sz="2000" b="1" dirty="0">
                <a:solidFill>
                  <a:schemeClr val="bg1"/>
                </a:solidFill>
              </a:rPr>
              <a:t>Romans Trip (Autumn Term):</a:t>
            </a:r>
            <a:r>
              <a:rPr lang="en-GB" sz="2000" dirty="0">
                <a:solidFill>
                  <a:schemeClr val="bg1"/>
                </a:solidFill>
              </a:rPr>
              <a:t> Chester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🏕️ </a:t>
            </a:r>
            <a:r>
              <a:rPr lang="en-GB" sz="2000" b="1" dirty="0">
                <a:solidFill>
                  <a:schemeClr val="bg1"/>
                </a:solidFill>
              </a:rPr>
              <a:t>PGL Residential (Summer Term 2026)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🌍 </a:t>
            </a:r>
            <a:r>
              <a:rPr lang="en-GB" sz="2000" b="1" dirty="0">
                <a:solidFill>
                  <a:schemeClr val="bg1"/>
                </a:solidFill>
              </a:rPr>
              <a:t>Geography Fieldwork</a:t>
            </a:r>
            <a:endParaRPr lang="en-GB" sz="2000" dirty="0">
              <a:solidFill>
                <a:schemeClr val="bg1"/>
              </a:solidFill>
            </a:endParaRPr>
          </a:p>
        </p:txBody>
      </p:sp>
      <p:sp>
        <p:nvSpPr>
          <p:cNvPr id="9" name="Title 1">
            <a:extLst>
              <a:ext uri="{FF2B5EF4-FFF2-40B4-BE49-F238E27FC236}">
                <a16:creationId xmlns:a16="http://schemas.microsoft.com/office/drawing/2014/main" id="{DA8E571A-4073-107A-6E3A-C0178D34538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62175" y="290513"/>
            <a:ext cx="9144000" cy="13096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b="1" dirty="0">
                <a:solidFill>
                  <a:schemeClr val="bg1"/>
                </a:solidFill>
              </a:rPr>
              <a:t>Other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Key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b="1" dirty="0">
                <a:solidFill>
                  <a:schemeClr val="bg1"/>
                </a:solidFill>
              </a:rPr>
              <a:t>Information</a:t>
            </a:r>
            <a:r>
              <a:rPr lang="en-GB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</p:txBody>
      </p:sp>
      <p:pic>
        <p:nvPicPr>
          <p:cNvPr id="2050" name="Picture 2" descr="Homework/Extended Learning">
            <a:extLst>
              <a:ext uri="{FF2B5EF4-FFF2-40B4-BE49-F238E27FC236}">
                <a16:creationId xmlns:a16="http://schemas.microsoft.com/office/drawing/2014/main" id="{05251B4D-1CBA-D419-40BF-78E0AD3FD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61850" y="2067460"/>
            <a:ext cx="2564851" cy="17081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7256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74801" y="365700"/>
            <a:ext cx="10299700" cy="1325563"/>
          </a:xfrm>
        </p:spPr>
        <p:txBody>
          <a:bodyPr>
            <a:normAutofit fontScale="90000"/>
          </a:bodyPr>
          <a:lstStyle/>
          <a:p>
            <a:pPr algn="ctr"/>
            <a:br>
              <a:rPr lang="en-US" dirty="0">
                <a:solidFill>
                  <a:schemeClr val="bg1"/>
                </a:solidFill>
                <a:latin typeface="HelloCutie" panose="02000603000000000000" pitchFamily="2" charset="0"/>
                <a:ea typeface="HelloCutie" panose="02000603000000000000" pitchFamily="2" charset="0"/>
              </a:rPr>
            </a:br>
            <a:r>
              <a:rPr lang="en-US" sz="6000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Reading is everything at Emmaus</a:t>
            </a:r>
            <a:br>
              <a:rPr lang="en-US" sz="27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</a:br>
            <a:r>
              <a:rPr lang="en-US" sz="27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Our aim is to ensure that every child becomes a fluent reader</a:t>
            </a:r>
            <a:br>
              <a:rPr lang="en-US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</a:br>
            <a:endParaRPr lang="en-GB" dirty="0">
              <a:solidFill>
                <a:schemeClr val="bg1"/>
              </a:solidFill>
              <a:latin typeface="Arial" panose="020B0604020202020204" pitchFamily="34" charset="0"/>
              <a:ea typeface="HelloCuti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210B9-F81B-4B3E-898D-7EB3A8B72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57609"/>
            <a:ext cx="10515600" cy="4436028"/>
          </a:xfrm>
          <a:ln>
            <a:solidFill>
              <a:schemeClr val="bg1"/>
            </a:solidFill>
          </a:ln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en-GB" b="1" u="sng" dirty="0">
                <a:solidFill>
                  <a:schemeClr val="bg1"/>
                </a:solidFill>
              </a:rPr>
              <a:t>Top 10 Benefits of Reading for Children</a:t>
            </a:r>
          </a:p>
          <a:p>
            <a:endParaRPr lang="en-GB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Reading regularly offers children a wide range of lifelong benefits:</a:t>
            </a:r>
          </a:p>
          <a:p>
            <a:r>
              <a:rPr lang="en-GB" dirty="0">
                <a:solidFill>
                  <a:schemeClr val="bg1"/>
                </a:solidFill>
              </a:rPr>
              <a:t>📚 </a:t>
            </a:r>
            <a:r>
              <a:rPr lang="en-GB" b="1" dirty="0">
                <a:solidFill>
                  <a:schemeClr val="bg1"/>
                </a:solidFill>
              </a:rPr>
              <a:t>Expands Vocabulary</a:t>
            </a:r>
            <a:r>
              <a:rPr lang="en-GB" dirty="0">
                <a:solidFill>
                  <a:schemeClr val="bg1"/>
                </a:solidFill>
              </a:rPr>
              <a:t> – Children develop a richer and more extensive vocabulary.</a:t>
            </a:r>
          </a:p>
          <a:p>
            <a:r>
              <a:rPr lang="en-GB" dirty="0">
                <a:solidFill>
                  <a:schemeClr val="bg1"/>
                </a:solidFill>
              </a:rPr>
              <a:t>🧠 </a:t>
            </a:r>
            <a:r>
              <a:rPr lang="en-GB" b="1" dirty="0">
                <a:solidFill>
                  <a:schemeClr val="bg1"/>
                </a:solidFill>
              </a:rPr>
              <a:t>Boosts Academic Performance</a:t>
            </a:r>
            <a:r>
              <a:rPr lang="en-GB" dirty="0">
                <a:solidFill>
                  <a:schemeClr val="bg1"/>
                </a:solidFill>
              </a:rPr>
              <a:t> – Reading supports success across all subjects.</a:t>
            </a:r>
          </a:p>
          <a:p>
            <a:r>
              <a:rPr lang="en-GB" dirty="0">
                <a:solidFill>
                  <a:schemeClr val="bg1"/>
                </a:solidFill>
              </a:rPr>
              <a:t>🌈 </a:t>
            </a:r>
            <a:r>
              <a:rPr lang="en-GB" b="1" dirty="0">
                <a:solidFill>
                  <a:schemeClr val="bg1"/>
                </a:solidFill>
              </a:rPr>
              <a:t>Fuels Imagination</a:t>
            </a:r>
            <a:r>
              <a:rPr lang="en-GB" dirty="0">
                <a:solidFill>
                  <a:schemeClr val="bg1"/>
                </a:solidFill>
              </a:rPr>
              <a:t> – Stories help children think creatively and dream big.</a:t>
            </a:r>
          </a:p>
          <a:p>
            <a:r>
              <a:rPr lang="en-GB" dirty="0">
                <a:solidFill>
                  <a:schemeClr val="bg1"/>
                </a:solidFill>
              </a:rPr>
              <a:t>🎨 </a:t>
            </a:r>
            <a:r>
              <a:rPr lang="en-GB" b="1" dirty="0">
                <a:solidFill>
                  <a:schemeClr val="bg1"/>
                </a:solidFill>
              </a:rPr>
              <a:t>Encourages Creativity</a:t>
            </a:r>
            <a:r>
              <a:rPr lang="en-GB" dirty="0">
                <a:solidFill>
                  <a:schemeClr val="bg1"/>
                </a:solidFill>
              </a:rPr>
              <a:t> – Reading inspires children to create and express themselves.</a:t>
            </a:r>
          </a:p>
          <a:p>
            <a:r>
              <a:rPr lang="en-GB" dirty="0">
                <a:solidFill>
                  <a:schemeClr val="bg1"/>
                </a:solidFill>
              </a:rPr>
              <a:t>❤️ </a:t>
            </a:r>
            <a:r>
              <a:rPr lang="en-GB" b="1" dirty="0">
                <a:solidFill>
                  <a:schemeClr val="bg1"/>
                </a:solidFill>
              </a:rPr>
              <a:t>Builds Empathy</a:t>
            </a:r>
            <a:r>
              <a:rPr lang="en-GB" dirty="0">
                <a:solidFill>
                  <a:schemeClr val="bg1"/>
                </a:solidFill>
              </a:rPr>
              <a:t> – Understanding characters’ feelings helps children relate to others.</a:t>
            </a:r>
          </a:p>
          <a:p>
            <a:r>
              <a:rPr lang="en-GB" dirty="0">
                <a:solidFill>
                  <a:schemeClr val="bg1"/>
                </a:solidFill>
              </a:rPr>
              <a:t>🌍 </a:t>
            </a:r>
            <a:r>
              <a:rPr lang="en-GB" b="1" dirty="0">
                <a:solidFill>
                  <a:schemeClr val="bg1"/>
                </a:solidFill>
              </a:rPr>
              <a:t>Deepens Understanding of the World</a:t>
            </a:r>
            <a:r>
              <a:rPr lang="en-GB" dirty="0">
                <a:solidFill>
                  <a:schemeClr val="bg1"/>
                </a:solidFill>
              </a:rPr>
              <a:t> – Books introduce new ideas and perspectives.</a:t>
            </a:r>
          </a:p>
          <a:p>
            <a:r>
              <a:rPr lang="en-GB" dirty="0">
                <a:solidFill>
                  <a:schemeClr val="bg1"/>
                </a:solidFill>
              </a:rPr>
              <a:t>🎯 </a:t>
            </a:r>
            <a:r>
              <a:rPr lang="en-GB" b="1" dirty="0">
                <a:solidFill>
                  <a:schemeClr val="bg1"/>
                </a:solidFill>
              </a:rPr>
              <a:t>Improves Concentration</a:t>
            </a:r>
            <a:r>
              <a:rPr lang="en-GB" dirty="0">
                <a:solidFill>
                  <a:schemeClr val="bg1"/>
                </a:solidFill>
              </a:rPr>
              <a:t> – Reading helps children focus for longer periods.</a:t>
            </a:r>
          </a:p>
          <a:p>
            <a:r>
              <a:rPr lang="en-GB" dirty="0">
                <a:solidFill>
                  <a:schemeClr val="bg1"/>
                </a:solidFill>
              </a:rPr>
              <a:t>👨‍👩‍👧 </a:t>
            </a:r>
            <a:r>
              <a:rPr lang="en-GB" b="1" dirty="0">
                <a:solidFill>
                  <a:schemeClr val="bg1"/>
                </a:solidFill>
              </a:rPr>
              <a:t>Strengthens Parent-Child Bond</a:t>
            </a:r>
            <a:r>
              <a:rPr lang="en-GB" dirty="0">
                <a:solidFill>
                  <a:schemeClr val="bg1"/>
                </a:solidFill>
              </a:rPr>
              <a:t> – Shared reading time builds connection.</a:t>
            </a:r>
          </a:p>
          <a:p>
            <a:r>
              <a:rPr lang="en-GB" dirty="0">
                <a:solidFill>
                  <a:schemeClr val="bg1"/>
                </a:solidFill>
              </a:rPr>
              <a:t>🧩 </a:t>
            </a:r>
            <a:r>
              <a:rPr lang="en-GB" b="1" dirty="0">
                <a:solidFill>
                  <a:schemeClr val="bg1"/>
                </a:solidFill>
              </a:rPr>
              <a:t>Supports Cognitive Development</a:t>
            </a:r>
            <a:r>
              <a:rPr lang="en-GB" dirty="0">
                <a:solidFill>
                  <a:schemeClr val="bg1"/>
                </a:solidFill>
              </a:rPr>
              <a:t> – Reading enhances thinking and reasoning skills.</a:t>
            </a:r>
          </a:p>
          <a:p>
            <a:r>
              <a:rPr lang="en-GB" dirty="0">
                <a:solidFill>
                  <a:schemeClr val="bg1"/>
                </a:solidFill>
              </a:rPr>
              <a:t>🗣️ </a:t>
            </a:r>
            <a:r>
              <a:rPr lang="en-GB" b="1" dirty="0">
                <a:solidFill>
                  <a:schemeClr val="bg1"/>
                </a:solidFill>
              </a:rPr>
              <a:t>Improves Social Skills</a:t>
            </a:r>
            <a:r>
              <a:rPr lang="en-GB" dirty="0">
                <a:solidFill>
                  <a:schemeClr val="bg1"/>
                </a:solidFill>
              </a:rPr>
              <a:t> – Reading encourages discussion and interaction.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499" y="264363"/>
            <a:ext cx="1688984" cy="142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491397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sz="6700" b="1" dirty="0">
                <a:solidFill>
                  <a:schemeClr val="bg1"/>
                </a:solidFill>
              </a:rPr>
              <a:t>Reading in Year 4</a:t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sz="2700" b="1" dirty="0">
                <a:solidFill>
                  <a:schemeClr val="bg1"/>
                </a:solidFill>
              </a:rPr>
              <a:t>Our aim is to ensure that every child becomes a fluent reader. </a:t>
            </a:r>
            <a:br>
              <a:rPr lang="en-US" b="1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210B9-F81B-4B3E-898D-7EB3A8B72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68557"/>
            <a:ext cx="10515600" cy="4810539"/>
          </a:xfrm>
          <a:ln>
            <a:solidFill>
              <a:schemeClr val="bg1"/>
            </a:solidFill>
          </a:ln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Each week, children will take part in: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bg1"/>
                </a:solidFill>
              </a:rPr>
              <a:t>📖 </a:t>
            </a:r>
            <a:r>
              <a:rPr lang="en-GB" b="1" u="sng" dirty="0">
                <a:solidFill>
                  <a:schemeClr val="bg1"/>
                </a:solidFill>
              </a:rPr>
              <a:t>Shared Reading Sessions</a:t>
            </a:r>
          </a:p>
          <a:p>
            <a:r>
              <a:rPr lang="en-GB" b="1" dirty="0">
                <a:solidFill>
                  <a:schemeClr val="bg1"/>
                </a:solidFill>
              </a:rPr>
              <a:t>Four whole-class sessions</a:t>
            </a:r>
            <a:r>
              <a:rPr lang="en-GB" dirty="0">
                <a:solidFill>
                  <a:schemeClr val="bg1"/>
                </a:solidFill>
              </a:rPr>
              <a:t> following a new reading scheme</a:t>
            </a:r>
          </a:p>
          <a:p>
            <a:r>
              <a:rPr lang="en-GB" dirty="0">
                <a:solidFill>
                  <a:schemeClr val="bg1"/>
                </a:solidFill>
              </a:rPr>
              <a:t>Focus on: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Comprehension skills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Answering a range of question types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Building fluency and stamina</a:t>
            </a:r>
          </a:p>
          <a:p>
            <a:r>
              <a:rPr lang="en-GB" dirty="0">
                <a:solidFill>
                  <a:schemeClr val="bg1"/>
                </a:solidFill>
              </a:rPr>
              <a:t>All children are exposed to </a:t>
            </a:r>
            <a:r>
              <a:rPr lang="en-GB" b="1" dirty="0">
                <a:solidFill>
                  <a:schemeClr val="bg1"/>
                </a:solidFill>
              </a:rPr>
              <a:t>sophisticated, age-appropriate texts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Teachers </a:t>
            </a:r>
            <a:r>
              <a:rPr lang="en-GB" b="1" dirty="0">
                <a:solidFill>
                  <a:schemeClr val="bg1"/>
                </a:solidFill>
              </a:rPr>
              <a:t>model reading strategies</a:t>
            </a:r>
            <a:r>
              <a:rPr lang="en-GB" dirty="0">
                <a:solidFill>
                  <a:schemeClr val="bg1"/>
                </a:solidFill>
              </a:rPr>
              <a:t> and demonstrate how to locate answers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bg1"/>
                </a:solidFill>
              </a:rPr>
              <a:t>👥 </a:t>
            </a:r>
            <a:r>
              <a:rPr lang="en-GB" b="1" u="sng" dirty="0">
                <a:solidFill>
                  <a:schemeClr val="bg1"/>
                </a:solidFill>
              </a:rPr>
              <a:t>Targeted Reading Support</a:t>
            </a:r>
          </a:p>
          <a:p>
            <a:r>
              <a:rPr lang="en-GB" b="1" dirty="0">
                <a:solidFill>
                  <a:schemeClr val="bg1"/>
                </a:solidFill>
              </a:rPr>
              <a:t>Small group interventions</a:t>
            </a:r>
            <a:r>
              <a:rPr lang="en-GB" dirty="0">
                <a:solidFill>
                  <a:schemeClr val="bg1"/>
                </a:solidFill>
              </a:rPr>
              <a:t> for children who need extra help with comprehension and fluency.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04" y="187256"/>
            <a:ext cx="1688984" cy="142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84412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49500" y="365125"/>
            <a:ext cx="9004300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dirty="0">
                <a:solidFill>
                  <a:schemeClr val="bg1"/>
                </a:solidFill>
              </a:rPr>
              <a:t>Reading is everything at Emmaus</a:t>
            </a:r>
            <a:endParaRPr lang="en-GB" sz="6000" b="1" dirty="0">
              <a:solidFill>
                <a:schemeClr val="bg1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84210B9-F81B-4B3E-898D-7EB3A8B72F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793836"/>
          </a:xfrm>
          <a:ln>
            <a:solidFill>
              <a:schemeClr val="bg1"/>
            </a:solidFill>
          </a:ln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n-GB" b="1" u="sng" dirty="0">
                <a:solidFill>
                  <a:schemeClr val="bg1"/>
                </a:solidFill>
              </a:rPr>
              <a:t>How Parents/Carers Can Read with Their Child</a:t>
            </a: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Reading together at home is a powerful way to support your child’s learning and development. It complements classroom teaching and provides valuable one-on-one time.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b="1" dirty="0">
                <a:solidFill>
                  <a:schemeClr val="bg1"/>
                </a:solidFill>
              </a:rPr>
              <a:t>📘 Tips for Successful Reading Sessions:</a:t>
            </a:r>
          </a:p>
          <a:p>
            <a:pPr marL="0" indent="0">
              <a:buNone/>
            </a:pPr>
            <a:endParaRPr lang="en-GB" b="1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🕒 </a:t>
            </a:r>
            <a:r>
              <a:rPr lang="en-GB" b="1" dirty="0">
                <a:solidFill>
                  <a:schemeClr val="bg1"/>
                </a:solidFill>
              </a:rPr>
              <a:t>Make it part of your routine</a:t>
            </a:r>
            <a:r>
              <a:rPr lang="en-GB" dirty="0">
                <a:solidFill>
                  <a:schemeClr val="bg1"/>
                </a:solidFill>
              </a:rPr>
              <a:t> – Set aside regular time for reading each day.</a:t>
            </a:r>
          </a:p>
          <a:p>
            <a:r>
              <a:rPr lang="en-GB" dirty="0">
                <a:solidFill>
                  <a:schemeClr val="bg1"/>
                </a:solidFill>
              </a:rPr>
              <a:t>📚 </a:t>
            </a:r>
            <a:r>
              <a:rPr lang="en-GB" b="1" dirty="0">
                <a:solidFill>
                  <a:schemeClr val="bg1"/>
                </a:solidFill>
              </a:rPr>
              <a:t>Encourage a variety of books</a:t>
            </a:r>
            <a:r>
              <a:rPr lang="en-GB" dirty="0">
                <a:solidFill>
                  <a:schemeClr val="bg1"/>
                </a:solidFill>
              </a:rPr>
              <a:t> – Explore different genres, authors, and formats.</a:t>
            </a:r>
          </a:p>
          <a:p>
            <a:r>
              <a:rPr lang="en-GB" dirty="0">
                <a:solidFill>
                  <a:schemeClr val="bg1"/>
                </a:solidFill>
              </a:rPr>
              <a:t>🧘 </a:t>
            </a:r>
            <a:r>
              <a:rPr lang="en-GB" b="1" dirty="0">
                <a:solidFill>
                  <a:schemeClr val="bg1"/>
                </a:solidFill>
              </a:rPr>
              <a:t>Be patient</a:t>
            </a:r>
            <a:r>
              <a:rPr lang="en-GB" dirty="0">
                <a:solidFill>
                  <a:schemeClr val="bg1"/>
                </a:solidFill>
              </a:rPr>
              <a:t> – Allow your child time to decode words and understand the story.</a:t>
            </a:r>
          </a:p>
          <a:p>
            <a:r>
              <a:rPr lang="en-GB" dirty="0">
                <a:solidFill>
                  <a:schemeClr val="bg1"/>
                </a:solidFill>
              </a:rPr>
              <a:t>💬 </a:t>
            </a:r>
            <a:r>
              <a:rPr lang="en-GB" b="1" dirty="0">
                <a:solidFill>
                  <a:schemeClr val="bg1"/>
                </a:solidFill>
              </a:rPr>
              <a:t>Discuss the story afterwards</a:t>
            </a:r>
            <a:r>
              <a:rPr lang="en-GB" dirty="0">
                <a:solidFill>
                  <a:schemeClr val="bg1"/>
                </a:solidFill>
              </a:rPr>
              <a:t> – Talk about characters, events, and favourite parts to deepen understanding.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004" y="137232"/>
            <a:ext cx="1688984" cy="1426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77022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3465DC-28FB-A447-DA6E-1CDF05BCEB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15145" y="-2197966"/>
            <a:ext cx="10515600" cy="1325563"/>
          </a:xfrm>
        </p:spPr>
        <p:txBody>
          <a:bodyPr/>
          <a:lstStyle/>
          <a:p>
            <a:endParaRPr lang="en-GB" dirty="0"/>
          </a:p>
        </p:txBody>
      </p:sp>
      <p:pic>
        <p:nvPicPr>
          <p:cNvPr id="2050" name="Picture 2" descr="Spelling Shed - Scheme">
            <a:extLst>
              <a:ext uri="{FF2B5EF4-FFF2-40B4-BE49-F238E27FC236}">
                <a16:creationId xmlns:a16="http://schemas.microsoft.com/office/drawing/2014/main" id="{B2A7518D-C563-4D7F-D48E-CE89C055DD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4495" y="337272"/>
            <a:ext cx="5676900" cy="105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6286" y="1570384"/>
            <a:ext cx="5108713" cy="5108712"/>
          </a:xfrm>
          <a:ln>
            <a:solidFill>
              <a:schemeClr val="bg1"/>
            </a:solidFill>
          </a:ln>
        </p:spPr>
        <p:txBody>
          <a:bodyPr>
            <a:normAutofit fontScale="62500" lnSpcReduction="20000"/>
          </a:bodyPr>
          <a:lstStyle/>
          <a:p>
            <a:pPr marL="0" indent="0" algn="ctr">
              <a:buNone/>
            </a:pPr>
            <a:r>
              <a:rPr lang="en-GB" b="1" u="sng" dirty="0">
                <a:solidFill>
                  <a:schemeClr val="bg1"/>
                </a:solidFill>
              </a:rPr>
              <a:t>Spelling in Year 4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Each week, children will: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🧠 Learn </a:t>
            </a:r>
            <a:r>
              <a:rPr lang="en-GB" b="1" dirty="0">
                <a:solidFill>
                  <a:schemeClr val="bg1"/>
                </a:solidFill>
              </a:rPr>
              <a:t>10 new words</a:t>
            </a:r>
            <a:r>
              <a:rPr lang="en-GB" dirty="0">
                <a:solidFill>
                  <a:schemeClr val="bg1"/>
                </a:solidFill>
              </a:rPr>
              <a:t> at the start of the week</a:t>
            </a:r>
          </a:p>
          <a:p>
            <a:r>
              <a:rPr lang="en-GB" dirty="0">
                <a:solidFill>
                  <a:schemeClr val="bg1"/>
                </a:solidFill>
              </a:rPr>
              <a:t>🎲 Practice spelling through fun activities like: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Clapping syllables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Counting phonemes (sounds)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Rainbow words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Graffiti writing</a:t>
            </a:r>
          </a:p>
          <a:p>
            <a:pPr lvl="1"/>
            <a:r>
              <a:rPr lang="en-GB" dirty="0">
                <a:solidFill>
                  <a:schemeClr val="bg1"/>
                </a:solidFill>
              </a:rPr>
              <a:t>Waterfall words</a:t>
            </a:r>
          </a:p>
          <a:p>
            <a:r>
              <a:rPr lang="en-GB" dirty="0">
                <a:solidFill>
                  <a:schemeClr val="bg1"/>
                </a:solidFill>
              </a:rPr>
              <a:t>📖 Understand word meanings through </a:t>
            </a:r>
            <a:r>
              <a:rPr lang="en-GB" b="1" dirty="0">
                <a:solidFill>
                  <a:schemeClr val="bg1"/>
                </a:solidFill>
              </a:rPr>
              <a:t>context sentences</a:t>
            </a:r>
            <a:endParaRPr lang="en-GB" dirty="0">
              <a:solidFill>
                <a:schemeClr val="bg1"/>
              </a:solidFill>
            </a:endParaRPr>
          </a:p>
          <a:p>
            <a:r>
              <a:rPr lang="en-GB" dirty="0">
                <a:solidFill>
                  <a:schemeClr val="bg1"/>
                </a:solidFill>
              </a:rPr>
              <a:t>🔁 Revisit words throughout the week in </a:t>
            </a:r>
            <a:r>
              <a:rPr lang="en-GB" b="1" dirty="0">
                <a:solidFill>
                  <a:schemeClr val="bg1"/>
                </a:solidFill>
              </a:rPr>
              <a:t>incidental activities</a:t>
            </a:r>
          </a:p>
          <a:p>
            <a:pPr marL="0" indent="0">
              <a:buNone/>
            </a:pP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dirty="0">
                <a:solidFill>
                  <a:schemeClr val="bg1"/>
                </a:solidFill>
              </a:rPr>
              <a:t>📋 Receive </a:t>
            </a:r>
            <a:r>
              <a:rPr lang="en-GB" b="1" dirty="0">
                <a:solidFill>
                  <a:schemeClr val="bg1"/>
                </a:solidFill>
              </a:rPr>
              <a:t>word lists at the start of each half term</a:t>
            </a:r>
            <a:endParaRPr lang="en-GB" dirty="0">
              <a:solidFill>
                <a:schemeClr val="bg1"/>
              </a:solidFill>
            </a:endParaRPr>
          </a:p>
          <a:p>
            <a:pPr lvl="1"/>
            <a:r>
              <a:rPr lang="en-GB" dirty="0">
                <a:solidFill>
                  <a:schemeClr val="bg1"/>
                </a:solidFill>
              </a:rPr>
              <a:t>These will also be available on the </a:t>
            </a:r>
            <a:r>
              <a:rPr lang="en-GB" b="1" dirty="0">
                <a:solidFill>
                  <a:schemeClr val="bg1"/>
                </a:solidFill>
              </a:rPr>
              <a:t>Year 4 website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F9A265A-E8BA-0859-E75D-017498F255B7}"/>
              </a:ext>
            </a:extLst>
          </p:cNvPr>
          <p:cNvSpPr txBox="1">
            <a:spLocks/>
          </p:cNvSpPr>
          <p:nvPr/>
        </p:nvSpPr>
        <p:spPr>
          <a:xfrm>
            <a:off x="6118588" y="1550505"/>
            <a:ext cx="5108713" cy="5108712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>
                <a:solidFill>
                  <a:schemeClr val="bg1"/>
                </a:solidFill>
              </a:rPr>
              <a:t>📝</a:t>
            </a:r>
            <a:r>
              <a:rPr lang="en-GB" sz="2000" b="1" dirty="0">
                <a:solidFill>
                  <a:schemeClr val="bg1"/>
                </a:solidFill>
              </a:rPr>
              <a:t> </a:t>
            </a:r>
            <a:r>
              <a:rPr lang="en-GB" sz="2000" b="1" u="sng" dirty="0">
                <a:solidFill>
                  <a:schemeClr val="bg1"/>
                </a:solidFill>
              </a:rPr>
              <a:t>Spelling Test</a:t>
            </a:r>
          </a:p>
          <a:p>
            <a:r>
              <a:rPr lang="en-GB" sz="2000" dirty="0">
                <a:solidFill>
                  <a:schemeClr val="bg1"/>
                </a:solidFill>
              </a:rPr>
              <a:t>Held every </a:t>
            </a:r>
            <a:r>
              <a:rPr lang="en-GB" sz="2000" b="1" dirty="0">
                <a:solidFill>
                  <a:schemeClr val="bg1"/>
                </a:solidFill>
              </a:rPr>
              <a:t>Monday</a:t>
            </a: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🏆 </a:t>
            </a:r>
            <a:r>
              <a:rPr lang="en-GB" sz="2000" b="1" dirty="0">
                <a:solidFill>
                  <a:schemeClr val="bg1"/>
                </a:solidFill>
              </a:rPr>
              <a:t>Rewards:</a:t>
            </a:r>
            <a:endParaRPr lang="en-GB" sz="2000" dirty="0">
              <a:solidFill>
                <a:schemeClr val="bg1"/>
              </a:solidFill>
            </a:endParaRPr>
          </a:p>
          <a:p>
            <a:pPr lvl="1"/>
            <a:r>
              <a:rPr lang="en-GB" sz="1800" dirty="0">
                <a:solidFill>
                  <a:schemeClr val="bg1"/>
                </a:solidFill>
              </a:rPr>
              <a:t>10 House Points for 10/10</a:t>
            </a:r>
          </a:p>
          <a:p>
            <a:pPr lvl="1"/>
            <a:r>
              <a:rPr lang="en-GB" sz="1800" dirty="0">
                <a:solidFill>
                  <a:schemeClr val="bg1"/>
                </a:solidFill>
              </a:rPr>
              <a:t>5 House Points for effort</a:t>
            </a:r>
          </a:p>
          <a:p>
            <a:pPr marL="0" indent="0">
              <a:buNone/>
            </a:pPr>
            <a:endParaRPr lang="en-GB" sz="2000" b="1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en-GB" sz="2000" b="1" dirty="0">
                <a:solidFill>
                  <a:schemeClr val="bg1"/>
                </a:solidFill>
              </a:rPr>
              <a:t>👥 </a:t>
            </a:r>
            <a:r>
              <a:rPr lang="en-GB" sz="2000" b="1" u="sng" dirty="0">
                <a:solidFill>
                  <a:schemeClr val="bg1"/>
                </a:solidFill>
              </a:rPr>
              <a:t>Support for Individual Needs</a:t>
            </a:r>
          </a:p>
          <a:p>
            <a:r>
              <a:rPr lang="en-GB" sz="2000" dirty="0">
                <a:solidFill>
                  <a:schemeClr val="bg1"/>
                </a:solidFill>
              </a:rPr>
              <a:t>Some children will be </a:t>
            </a:r>
            <a:r>
              <a:rPr lang="en-GB" sz="2000" b="1" dirty="0">
                <a:solidFill>
                  <a:schemeClr val="bg1"/>
                </a:solidFill>
              </a:rPr>
              <a:t>individually assessed</a:t>
            </a:r>
            <a:r>
              <a:rPr lang="en-GB" sz="2000" dirty="0">
                <a:solidFill>
                  <a:schemeClr val="bg1"/>
                </a:solidFill>
              </a:rPr>
              <a:t> in the autumn term</a:t>
            </a:r>
          </a:p>
          <a:p>
            <a:r>
              <a:rPr lang="en-GB" sz="2000" dirty="0">
                <a:solidFill>
                  <a:schemeClr val="bg1"/>
                </a:solidFill>
              </a:rPr>
              <a:t>May join a </a:t>
            </a:r>
            <a:r>
              <a:rPr lang="en-GB" sz="2000" b="1" dirty="0">
                <a:solidFill>
                  <a:schemeClr val="bg1"/>
                </a:solidFill>
              </a:rPr>
              <a:t>spelling intervention group</a:t>
            </a:r>
            <a:r>
              <a:rPr lang="en-GB" sz="2000" dirty="0">
                <a:solidFill>
                  <a:schemeClr val="bg1"/>
                </a:solidFill>
              </a:rPr>
              <a:t> with more accessible words</a:t>
            </a:r>
          </a:p>
          <a:p>
            <a:r>
              <a:rPr lang="en-GB" sz="2000" dirty="0">
                <a:solidFill>
                  <a:schemeClr val="bg1"/>
                </a:solidFill>
              </a:rPr>
              <a:t>These words will be sent home for practice and assessed weekly</a:t>
            </a:r>
          </a:p>
        </p:txBody>
      </p:sp>
    </p:spTree>
    <p:extLst>
      <p:ext uri="{BB962C8B-B14F-4D97-AF65-F5344CB8AC3E}">
        <p14:creationId xmlns:p14="http://schemas.microsoft.com/office/powerpoint/2010/main" val="23330965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B7B42F36-B3C1-4247-AF36-090F0134ED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2"/>
            <a:ext cx="12188952" cy="6857996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EF131A2-E574-4D95-A322-C5FF0B64E82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lang="en-US" sz="1800">
                <a:solidFill>
                  <a:srgbClr val="000000"/>
                </a:solidFill>
                <a:latin typeface="Times-Roman"/>
              </a:rPr>
              <a:t>FamilyID=Office_ArchiveTorn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2361" y="4748796"/>
            <a:ext cx="8804444" cy="1004048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rPr>
              <a:t>Spellings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rcRect r="1" b="9189"/>
          <a:stretch>
            <a:fillRect/>
          </a:stretch>
        </p:blipFill>
        <p:spPr>
          <a:xfrm>
            <a:off x="4038601" y="10"/>
            <a:ext cx="4079551" cy="5121732"/>
          </a:xfrm>
          <a:custGeom>
            <a:avLst/>
            <a:gdLst/>
            <a:ahLst/>
            <a:cxnLst/>
            <a:rect l="l" t="t" r="r" b="b"/>
            <a:pathLst>
              <a:path w="4079551" h="5121742">
                <a:moveTo>
                  <a:pt x="0" y="0"/>
                </a:moveTo>
                <a:lnTo>
                  <a:pt x="1995194" y="0"/>
                </a:lnTo>
                <a:lnTo>
                  <a:pt x="2066032" y="17448"/>
                </a:lnTo>
                <a:cubicBezTo>
                  <a:pt x="2128997" y="23966"/>
                  <a:pt x="2110147" y="27214"/>
                  <a:pt x="2159511" y="26888"/>
                </a:cubicBezTo>
                <a:cubicBezTo>
                  <a:pt x="2164432" y="26525"/>
                  <a:pt x="2173850" y="35708"/>
                  <a:pt x="2192911" y="33431"/>
                </a:cubicBezTo>
                <a:cubicBezTo>
                  <a:pt x="2223081" y="37362"/>
                  <a:pt x="2206425" y="48416"/>
                  <a:pt x="2245068" y="52056"/>
                </a:cubicBezTo>
                <a:cubicBezTo>
                  <a:pt x="2241495" y="55478"/>
                  <a:pt x="2279354" y="53783"/>
                  <a:pt x="2283002" y="65933"/>
                </a:cubicBezTo>
                <a:cubicBezTo>
                  <a:pt x="2299420" y="69803"/>
                  <a:pt x="2324641" y="73066"/>
                  <a:pt x="2343575" y="75274"/>
                </a:cubicBezTo>
                <a:cubicBezTo>
                  <a:pt x="2371943" y="81224"/>
                  <a:pt x="2386065" y="87641"/>
                  <a:pt x="2390257" y="91880"/>
                </a:cubicBezTo>
                <a:cubicBezTo>
                  <a:pt x="2418657" y="98611"/>
                  <a:pt x="2415586" y="99822"/>
                  <a:pt x="2452878" y="114104"/>
                </a:cubicBezTo>
                <a:cubicBezTo>
                  <a:pt x="2474763" y="108974"/>
                  <a:pt x="2493568" y="120070"/>
                  <a:pt x="2502728" y="130204"/>
                </a:cubicBezTo>
                <a:cubicBezTo>
                  <a:pt x="2527501" y="139804"/>
                  <a:pt x="2581310" y="162727"/>
                  <a:pt x="2616700" y="165762"/>
                </a:cubicBezTo>
                <a:cubicBezTo>
                  <a:pt x="2670822" y="165032"/>
                  <a:pt x="2655678" y="176304"/>
                  <a:pt x="2679757" y="184874"/>
                </a:cubicBezTo>
                <a:cubicBezTo>
                  <a:pt x="2698501" y="195527"/>
                  <a:pt x="2695893" y="186329"/>
                  <a:pt x="2715454" y="199796"/>
                </a:cubicBezTo>
                <a:lnTo>
                  <a:pt x="2751684" y="215417"/>
                </a:lnTo>
                <a:lnTo>
                  <a:pt x="2795379" y="239878"/>
                </a:lnTo>
                <a:lnTo>
                  <a:pt x="2805381" y="246602"/>
                </a:lnTo>
                <a:cubicBezTo>
                  <a:pt x="2810511" y="246626"/>
                  <a:pt x="2813766" y="247045"/>
                  <a:pt x="2815845" y="247782"/>
                </a:cubicBezTo>
                <a:cubicBezTo>
                  <a:pt x="2815896" y="247881"/>
                  <a:pt x="2815949" y="247980"/>
                  <a:pt x="2816000" y="248079"/>
                </a:cubicBezTo>
                <a:lnTo>
                  <a:pt x="2830764" y="251040"/>
                </a:lnTo>
                <a:cubicBezTo>
                  <a:pt x="2847879" y="251404"/>
                  <a:pt x="2882218" y="277370"/>
                  <a:pt x="2898472" y="276678"/>
                </a:cubicBezTo>
                <a:cubicBezTo>
                  <a:pt x="2905647" y="293133"/>
                  <a:pt x="2902453" y="265766"/>
                  <a:pt x="2929804" y="280704"/>
                </a:cubicBezTo>
                <a:cubicBezTo>
                  <a:pt x="2941996" y="282696"/>
                  <a:pt x="2947122" y="284716"/>
                  <a:pt x="2957338" y="286247"/>
                </a:cubicBezTo>
                <a:cubicBezTo>
                  <a:pt x="2957479" y="286667"/>
                  <a:pt x="2990960" y="289467"/>
                  <a:pt x="2991101" y="289887"/>
                </a:cubicBezTo>
                <a:lnTo>
                  <a:pt x="3015504" y="293980"/>
                </a:lnTo>
                <a:lnTo>
                  <a:pt x="3021078" y="296051"/>
                </a:lnTo>
                <a:lnTo>
                  <a:pt x="3053567" y="292851"/>
                </a:lnTo>
                <a:lnTo>
                  <a:pt x="3069787" y="292672"/>
                </a:lnTo>
                <a:lnTo>
                  <a:pt x="3075539" y="289579"/>
                </a:lnTo>
                <a:cubicBezTo>
                  <a:pt x="3081105" y="287930"/>
                  <a:pt x="3088240" y="287741"/>
                  <a:pt x="3098888" y="290860"/>
                </a:cubicBezTo>
                <a:lnTo>
                  <a:pt x="3101129" y="292153"/>
                </a:lnTo>
                <a:lnTo>
                  <a:pt x="3133932" y="286561"/>
                </a:lnTo>
                <a:cubicBezTo>
                  <a:pt x="3140944" y="284784"/>
                  <a:pt x="3168952" y="294171"/>
                  <a:pt x="3174858" y="290616"/>
                </a:cubicBezTo>
                <a:cubicBezTo>
                  <a:pt x="3230764" y="295457"/>
                  <a:pt x="3264969" y="278925"/>
                  <a:pt x="3333227" y="290351"/>
                </a:cubicBezTo>
                <a:cubicBezTo>
                  <a:pt x="3378919" y="294938"/>
                  <a:pt x="3404596" y="294841"/>
                  <a:pt x="3434083" y="298450"/>
                </a:cubicBezTo>
                <a:cubicBezTo>
                  <a:pt x="3463570" y="302059"/>
                  <a:pt x="3491152" y="308462"/>
                  <a:pt x="3510149" y="312007"/>
                </a:cubicBezTo>
                <a:cubicBezTo>
                  <a:pt x="3529146" y="315552"/>
                  <a:pt x="3524019" y="317217"/>
                  <a:pt x="3548064" y="319723"/>
                </a:cubicBezTo>
                <a:cubicBezTo>
                  <a:pt x="3572109" y="322229"/>
                  <a:pt x="3631075" y="320322"/>
                  <a:pt x="3654421" y="327043"/>
                </a:cubicBezTo>
                <a:cubicBezTo>
                  <a:pt x="3679638" y="326359"/>
                  <a:pt x="3682937" y="337391"/>
                  <a:pt x="3696714" y="336075"/>
                </a:cubicBezTo>
                <a:cubicBezTo>
                  <a:pt x="3767949" y="352546"/>
                  <a:pt x="3827292" y="349618"/>
                  <a:pt x="3913983" y="346950"/>
                </a:cubicBezTo>
                <a:cubicBezTo>
                  <a:pt x="3971130" y="351831"/>
                  <a:pt x="3970098" y="354607"/>
                  <a:pt x="3995145" y="357420"/>
                </a:cubicBezTo>
                <a:cubicBezTo>
                  <a:pt x="4002790" y="360247"/>
                  <a:pt x="4006581" y="350414"/>
                  <a:pt x="4013468" y="354306"/>
                </a:cubicBezTo>
                <a:lnTo>
                  <a:pt x="4048834" y="359505"/>
                </a:lnTo>
                <a:lnTo>
                  <a:pt x="4074799" y="369645"/>
                </a:lnTo>
                <a:lnTo>
                  <a:pt x="4079551" y="370898"/>
                </a:lnTo>
                <a:lnTo>
                  <a:pt x="4079551" y="5121742"/>
                </a:lnTo>
                <a:lnTo>
                  <a:pt x="4068742" y="5113500"/>
                </a:lnTo>
                <a:cubicBezTo>
                  <a:pt x="4063338" y="5107661"/>
                  <a:pt x="4059868" y="5101409"/>
                  <a:pt x="4058894" y="5094665"/>
                </a:cubicBezTo>
                <a:cubicBezTo>
                  <a:pt x="3987852" y="5077156"/>
                  <a:pt x="4047488" y="5077984"/>
                  <a:pt x="3952029" y="5063154"/>
                </a:cubicBezTo>
                <a:cubicBezTo>
                  <a:pt x="3867363" y="5050598"/>
                  <a:pt x="3615061" y="5028910"/>
                  <a:pt x="3557637" y="5010001"/>
                </a:cubicBezTo>
                <a:cubicBezTo>
                  <a:pt x="3479990" y="5000422"/>
                  <a:pt x="3519950" y="4999882"/>
                  <a:pt x="3486145" y="5005680"/>
                </a:cubicBezTo>
                <a:cubicBezTo>
                  <a:pt x="3429218" y="5014226"/>
                  <a:pt x="3425986" y="4996913"/>
                  <a:pt x="3388517" y="4998135"/>
                </a:cubicBezTo>
                <a:cubicBezTo>
                  <a:pt x="3332792" y="4985135"/>
                  <a:pt x="3225211" y="4978839"/>
                  <a:pt x="3151800" y="4964999"/>
                </a:cubicBezTo>
                <a:cubicBezTo>
                  <a:pt x="3089955" y="4955605"/>
                  <a:pt x="3078013" y="4941781"/>
                  <a:pt x="3017820" y="4936923"/>
                </a:cubicBezTo>
                <a:cubicBezTo>
                  <a:pt x="2983861" y="4928606"/>
                  <a:pt x="2965335" y="4947639"/>
                  <a:pt x="2948051" y="4915098"/>
                </a:cubicBezTo>
                <a:cubicBezTo>
                  <a:pt x="2926332" y="4902193"/>
                  <a:pt x="2886343" y="4901643"/>
                  <a:pt x="2850186" y="4894812"/>
                </a:cubicBezTo>
                <a:cubicBezTo>
                  <a:pt x="2832001" y="4893294"/>
                  <a:pt x="2812810" y="4898744"/>
                  <a:pt x="2773357" y="4888477"/>
                </a:cubicBezTo>
                <a:cubicBezTo>
                  <a:pt x="2743350" y="4880689"/>
                  <a:pt x="2708497" y="4865066"/>
                  <a:pt x="2705025" y="4886289"/>
                </a:cubicBezTo>
                <a:cubicBezTo>
                  <a:pt x="2674575" y="4858628"/>
                  <a:pt x="2685763" y="4877642"/>
                  <a:pt x="2646233" y="4877189"/>
                </a:cubicBezTo>
                <a:cubicBezTo>
                  <a:pt x="2543240" y="4848149"/>
                  <a:pt x="2501889" y="4866909"/>
                  <a:pt x="2424169" y="4851885"/>
                </a:cubicBezTo>
                <a:cubicBezTo>
                  <a:pt x="2404486" y="4833480"/>
                  <a:pt x="2400682" y="4878338"/>
                  <a:pt x="2350685" y="4835310"/>
                </a:cubicBezTo>
                <a:cubicBezTo>
                  <a:pt x="2346969" y="4837458"/>
                  <a:pt x="2324430" y="4815003"/>
                  <a:pt x="2309189" y="4809282"/>
                </a:cubicBezTo>
                <a:cubicBezTo>
                  <a:pt x="2293948" y="4803561"/>
                  <a:pt x="2272811" y="4801970"/>
                  <a:pt x="2259235" y="4800986"/>
                </a:cubicBezTo>
                <a:cubicBezTo>
                  <a:pt x="2245658" y="4800001"/>
                  <a:pt x="2243609" y="4803372"/>
                  <a:pt x="2227729" y="4803372"/>
                </a:cubicBezTo>
                <a:cubicBezTo>
                  <a:pt x="2211848" y="4803372"/>
                  <a:pt x="2190174" y="4790407"/>
                  <a:pt x="2160878" y="4813279"/>
                </a:cubicBezTo>
                <a:cubicBezTo>
                  <a:pt x="2146951" y="4811561"/>
                  <a:pt x="2155252" y="4798893"/>
                  <a:pt x="2144167" y="4793069"/>
                </a:cubicBezTo>
                <a:cubicBezTo>
                  <a:pt x="2138625" y="4790157"/>
                  <a:pt x="2130209" y="4787368"/>
                  <a:pt x="2121162" y="4784859"/>
                </a:cubicBezTo>
                <a:lnTo>
                  <a:pt x="2094401" y="4778344"/>
                </a:lnTo>
                <a:lnTo>
                  <a:pt x="2094882" y="4776919"/>
                </a:lnTo>
                <a:cubicBezTo>
                  <a:pt x="2092677" y="4775558"/>
                  <a:pt x="2089097" y="4774323"/>
                  <a:pt x="2087794" y="4774223"/>
                </a:cubicBezTo>
                <a:cubicBezTo>
                  <a:pt x="2086491" y="4774123"/>
                  <a:pt x="2087466" y="4775159"/>
                  <a:pt x="2094371" y="4778337"/>
                </a:cubicBezTo>
                <a:lnTo>
                  <a:pt x="2094401" y="4778344"/>
                </a:lnTo>
                <a:lnTo>
                  <a:pt x="2093715" y="4780377"/>
                </a:lnTo>
                <a:cubicBezTo>
                  <a:pt x="2089515" y="4780985"/>
                  <a:pt x="2080286" y="4780711"/>
                  <a:pt x="2062375" y="4778549"/>
                </a:cubicBezTo>
                <a:cubicBezTo>
                  <a:pt x="2042674" y="4771181"/>
                  <a:pt x="2014477" y="4774492"/>
                  <a:pt x="1994248" y="4768862"/>
                </a:cubicBezTo>
                <a:cubicBezTo>
                  <a:pt x="1974019" y="4763231"/>
                  <a:pt x="1952871" y="4755713"/>
                  <a:pt x="1937256" y="4751678"/>
                </a:cubicBezTo>
                <a:cubicBezTo>
                  <a:pt x="1907785" y="4744300"/>
                  <a:pt x="1899543" y="4740617"/>
                  <a:pt x="1881810" y="4737737"/>
                </a:cubicBezTo>
                <a:cubicBezTo>
                  <a:pt x="1864077" y="4734858"/>
                  <a:pt x="1845240" y="4734501"/>
                  <a:pt x="1830859" y="4734403"/>
                </a:cubicBezTo>
                <a:cubicBezTo>
                  <a:pt x="1816479" y="4734305"/>
                  <a:pt x="1813540" y="4739700"/>
                  <a:pt x="1795527" y="4737148"/>
                </a:cubicBezTo>
                <a:cubicBezTo>
                  <a:pt x="1766274" y="4729435"/>
                  <a:pt x="1769196" y="4730400"/>
                  <a:pt x="1733366" y="4726150"/>
                </a:cubicBezTo>
                <a:lnTo>
                  <a:pt x="1642377" y="4726617"/>
                </a:lnTo>
                <a:lnTo>
                  <a:pt x="1611957" y="4723904"/>
                </a:lnTo>
                <a:cubicBezTo>
                  <a:pt x="1601202" y="4725929"/>
                  <a:pt x="1590447" y="4714121"/>
                  <a:pt x="1579694" y="4716145"/>
                </a:cubicBezTo>
                <a:lnTo>
                  <a:pt x="1529000" y="4712292"/>
                </a:lnTo>
                <a:cubicBezTo>
                  <a:pt x="1506629" y="4692374"/>
                  <a:pt x="1502551" y="4712551"/>
                  <a:pt x="1486695" y="4707303"/>
                </a:cubicBezTo>
                <a:cubicBezTo>
                  <a:pt x="1459462" y="4696523"/>
                  <a:pt x="1453852" y="4697563"/>
                  <a:pt x="1426366" y="4687718"/>
                </a:cubicBezTo>
                <a:cubicBezTo>
                  <a:pt x="1412560" y="4689453"/>
                  <a:pt x="1397512" y="4684365"/>
                  <a:pt x="1384037" y="4687843"/>
                </a:cubicBezTo>
                <a:lnTo>
                  <a:pt x="1346996" y="4686184"/>
                </a:lnTo>
                <a:lnTo>
                  <a:pt x="1308817" y="4690023"/>
                </a:lnTo>
                <a:lnTo>
                  <a:pt x="1268850" y="4701204"/>
                </a:lnTo>
                <a:cubicBezTo>
                  <a:pt x="1253323" y="4701949"/>
                  <a:pt x="1236826" y="4700974"/>
                  <a:pt x="1218909" y="4697243"/>
                </a:cubicBezTo>
                <a:cubicBezTo>
                  <a:pt x="1204883" y="4695263"/>
                  <a:pt x="1183521" y="4694006"/>
                  <a:pt x="1167081" y="4681108"/>
                </a:cubicBezTo>
                <a:cubicBezTo>
                  <a:pt x="1150641" y="4668210"/>
                  <a:pt x="1027982" y="4656956"/>
                  <a:pt x="1028065" y="4656732"/>
                </a:cubicBezTo>
                <a:cubicBezTo>
                  <a:pt x="997413" y="4653433"/>
                  <a:pt x="998916" y="4666066"/>
                  <a:pt x="983167" y="4667463"/>
                </a:cubicBezTo>
                <a:cubicBezTo>
                  <a:pt x="967418" y="4668859"/>
                  <a:pt x="959283" y="4663456"/>
                  <a:pt x="933575" y="4665113"/>
                </a:cubicBezTo>
                <a:cubicBezTo>
                  <a:pt x="907867" y="4666771"/>
                  <a:pt x="856664" y="4676890"/>
                  <a:pt x="828922" y="4677409"/>
                </a:cubicBezTo>
                <a:cubicBezTo>
                  <a:pt x="808598" y="4677652"/>
                  <a:pt x="807933" y="4665718"/>
                  <a:pt x="785859" y="4661311"/>
                </a:cubicBezTo>
                <a:cubicBezTo>
                  <a:pt x="764346" y="4676275"/>
                  <a:pt x="708123" y="4640980"/>
                  <a:pt x="709519" y="4662282"/>
                </a:cubicBezTo>
                <a:cubicBezTo>
                  <a:pt x="657776" y="4649495"/>
                  <a:pt x="666334" y="4651568"/>
                  <a:pt x="642835" y="4656529"/>
                </a:cubicBezTo>
                <a:lnTo>
                  <a:pt x="617041" y="4662947"/>
                </a:lnTo>
                <a:lnTo>
                  <a:pt x="530174" y="4659157"/>
                </a:lnTo>
                <a:lnTo>
                  <a:pt x="522967" y="4664296"/>
                </a:lnTo>
                <a:lnTo>
                  <a:pt x="505439" y="4665425"/>
                </a:lnTo>
                <a:lnTo>
                  <a:pt x="498947" y="4666124"/>
                </a:lnTo>
                <a:lnTo>
                  <a:pt x="494921" y="4663656"/>
                </a:lnTo>
                <a:cubicBezTo>
                  <a:pt x="492531" y="4662547"/>
                  <a:pt x="490756" y="4662473"/>
                  <a:pt x="489479" y="4664277"/>
                </a:cubicBezTo>
                <a:cubicBezTo>
                  <a:pt x="489277" y="4665254"/>
                  <a:pt x="489077" y="4666231"/>
                  <a:pt x="488876" y="4667208"/>
                </a:cubicBezTo>
                <a:lnTo>
                  <a:pt x="454603" y="4670897"/>
                </a:lnTo>
                <a:lnTo>
                  <a:pt x="208211" y="4676399"/>
                </a:lnTo>
                <a:cubicBezTo>
                  <a:pt x="153499" y="4693629"/>
                  <a:pt x="92158" y="4691047"/>
                  <a:pt x="29399" y="4685637"/>
                </a:cubicBezTo>
                <a:lnTo>
                  <a:pt x="0" y="4683114"/>
                </a:lnTo>
                <a:close/>
              </a:path>
            </a:pathLst>
          </a:cu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rcRect t="3818" b="3820"/>
          <a:stretch>
            <a:fillRect/>
          </a:stretch>
        </p:blipFill>
        <p:spPr>
          <a:xfrm>
            <a:off x="20" y="10"/>
            <a:ext cx="4044282" cy="4706602"/>
          </a:xfrm>
          <a:custGeom>
            <a:avLst/>
            <a:gdLst/>
            <a:ahLst/>
            <a:cxnLst/>
            <a:rect l="l" t="t" r="r" b="b"/>
            <a:pathLst>
              <a:path w="4044302" h="4706612">
                <a:moveTo>
                  <a:pt x="0" y="0"/>
                </a:moveTo>
                <a:lnTo>
                  <a:pt x="4044302" y="0"/>
                </a:lnTo>
                <a:lnTo>
                  <a:pt x="4044302" y="4683603"/>
                </a:lnTo>
                <a:lnTo>
                  <a:pt x="3973451" y="4677522"/>
                </a:lnTo>
                <a:cubicBezTo>
                  <a:pt x="3942015" y="4675526"/>
                  <a:pt x="3910877" y="4674945"/>
                  <a:pt x="3880688" y="4677902"/>
                </a:cubicBezTo>
                <a:cubicBezTo>
                  <a:pt x="3854349" y="4668373"/>
                  <a:pt x="3867024" y="4694267"/>
                  <a:pt x="3804472" y="4706612"/>
                </a:cubicBezTo>
                <a:cubicBezTo>
                  <a:pt x="3769790" y="4699764"/>
                  <a:pt x="3709689" y="4672031"/>
                  <a:pt x="3671141" y="4669214"/>
                </a:cubicBezTo>
                <a:cubicBezTo>
                  <a:pt x="3634430" y="4661806"/>
                  <a:pt x="3632993" y="4657630"/>
                  <a:pt x="3609792" y="4651280"/>
                </a:cubicBezTo>
                <a:cubicBezTo>
                  <a:pt x="3586591" y="4644931"/>
                  <a:pt x="3596838" y="4646444"/>
                  <a:pt x="3550675" y="4644949"/>
                </a:cubicBezTo>
                <a:cubicBezTo>
                  <a:pt x="3513195" y="4640338"/>
                  <a:pt x="3398385" y="4630109"/>
                  <a:pt x="3362699" y="4629669"/>
                </a:cubicBezTo>
                <a:cubicBezTo>
                  <a:pt x="3327014" y="4629229"/>
                  <a:pt x="3350265" y="4628980"/>
                  <a:pt x="3317820" y="4628473"/>
                </a:cubicBezTo>
                <a:cubicBezTo>
                  <a:pt x="3291761" y="4635373"/>
                  <a:pt x="3220279" y="4625153"/>
                  <a:pt x="3202541" y="4611353"/>
                </a:cubicBezTo>
                <a:cubicBezTo>
                  <a:pt x="3176498" y="4608414"/>
                  <a:pt x="3173034" y="4597692"/>
                  <a:pt x="3165095" y="4593183"/>
                </a:cubicBezTo>
                <a:cubicBezTo>
                  <a:pt x="3157156" y="4588674"/>
                  <a:pt x="3151440" y="4597640"/>
                  <a:pt x="3142614" y="4593521"/>
                </a:cubicBezTo>
                <a:cubicBezTo>
                  <a:pt x="3133788" y="4589402"/>
                  <a:pt x="3119786" y="4585666"/>
                  <a:pt x="3108607" y="4586122"/>
                </a:cubicBezTo>
                <a:cubicBezTo>
                  <a:pt x="3097429" y="4586579"/>
                  <a:pt x="3083057" y="4584832"/>
                  <a:pt x="3060172" y="4583967"/>
                </a:cubicBezTo>
                <a:cubicBezTo>
                  <a:pt x="3037288" y="4583102"/>
                  <a:pt x="3008898" y="4580847"/>
                  <a:pt x="2971297" y="4580934"/>
                </a:cubicBezTo>
                <a:cubicBezTo>
                  <a:pt x="2936460" y="4577753"/>
                  <a:pt x="2952539" y="4581456"/>
                  <a:pt x="2872577" y="4576652"/>
                </a:cubicBezTo>
                <a:cubicBezTo>
                  <a:pt x="2845447" y="4572221"/>
                  <a:pt x="2833971" y="4557733"/>
                  <a:pt x="2814205" y="4559580"/>
                </a:cubicBezTo>
                <a:cubicBezTo>
                  <a:pt x="2790909" y="4543112"/>
                  <a:pt x="2768526" y="4546849"/>
                  <a:pt x="2754311" y="4545459"/>
                </a:cubicBezTo>
                <a:cubicBezTo>
                  <a:pt x="2740096" y="4544070"/>
                  <a:pt x="2737019" y="4543662"/>
                  <a:pt x="2723224" y="4546010"/>
                </a:cubicBezTo>
                <a:cubicBezTo>
                  <a:pt x="2709430" y="4548359"/>
                  <a:pt x="2687410" y="4554101"/>
                  <a:pt x="2672793" y="4554314"/>
                </a:cubicBezTo>
                <a:cubicBezTo>
                  <a:pt x="2658176" y="4554527"/>
                  <a:pt x="2649574" y="4546685"/>
                  <a:pt x="2635521" y="4547286"/>
                </a:cubicBezTo>
                <a:cubicBezTo>
                  <a:pt x="2621467" y="4547887"/>
                  <a:pt x="2621767" y="4560245"/>
                  <a:pt x="2588471" y="4557919"/>
                </a:cubicBezTo>
                <a:lnTo>
                  <a:pt x="2439275" y="4540387"/>
                </a:lnTo>
                <a:cubicBezTo>
                  <a:pt x="2417784" y="4540194"/>
                  <a:pt x="2396292" y="4546221"/>
                  <a:pt x="2374801" y="4546028"/>
                </a:cubicBezTo>
                <a:cubicBezTo>
                  <a:pt x="2331700" y="4546603"/>
                  <a:pt x="2372806" y="4559122"/>
                  <a:pt x="2318618" y="4550990"/>
                </a:cubicBezTo>
                <a:cubicBezTo>
                  <a:pt x="2264430" y="4533528"/>
                  <a:pt x="2150787" y="4518120"/>
                  <a:pt x="2084135" y="4520400"/>
                </a:cubicBezTo>
                <a:lnTo>
                  <a:pt x="2010848" y="4500404"/>
                </a:lnTo>
                <a:lnTo>
                  <a:pt x="1962215" y="4501400"/>
                </a:lnTo>
                <a:lnTo>
                  <a:pt x="1926990" y="4495570"/>
                </a:lnTo>
                <a:cubicBezTo>
                  <a:pt x="1909127" y="4479452"/>
                  <a:pt x="1902510" y="4484082"/>
                  <a:pt x="1884649" y="4474880"/>
                </a:cubicBezTo>
                <a:cubicBezTo>
                  <a:pt x="1864462" y="4463930"/>
                  <a:pt x="1869383" y="4485922"/>
                  <a:pt x="1816219" y="4470938"/>
                </a:cubicBezTo>
                <a:cubicBezTo>
                  <a:pt x="1786214" y="4478916"/>
                  <a:pt x="1794086" y="4458547"/>
                  <a:pt x="1768335" y="4471096"/>
                </a:cubicBezTo>
                <a:cubicBezTo>
                  <a:pt x="1756010" y="4466078"/>
                  <a:pt x="1737157" y="4463295"/>
                  <a:pt x="1725889" y="4456707"/>
                </a:cubicBezTo>
                <a:lnTo>
                  <a:pt x="1704987" y="4453275"/>
                </a:lnTo>
                <a:lnTo>
                  <a:pt x="1678857" y="4447221"/>
                </a:lnTo>
                <a:lnTo>
                  <a:pt x="1674568" y="4435925"/>
                </a:lnTo>
                <a:lnTo>
                  <a:pt x="1634075" y="4429269"/>
                </a:lnTo>
                <a:cubicBezTo>
                  <a:pt x="1619699" y="4424763"/>
                  <a:pt x="1607040" y="4412316"/>
                  <a:pt x="1588492" y="4411465"/>
                </a:cubicBezTo>
                <a:cubicBezTo>
                  <a:pt x="1548666" y="4404488"/>
                  <a:pt x="1441540" y="4396830"/>
                  <a:pt x="1402240" y="4391911"/>
                </a:cubicBezTo>
                <a:cubicBezTo>
                  <a:pt x="1362940" y="4386992"/>
                  <a:pt x="1383536" y="4385271"/>
                  <a:pt x="1352691" y="4381952"/>
                </a:cubicBezTo>
                <a:cubicBezTo>
                  <a:pt x="1322602" y="4385447"/>
                  <a:pt x="1230331" y="4373936"/>
                  <a:pt x="1213419" y="4358161"/>
                </a:cubicBezTo>
                <a:cubicBezTo>
                  <a:pt x="1194291" y="4352958"/>
                  <a:pt x="1171642" y="4355246"/>
                  <a:pt x="1163347" y="4339486"/>
                </a:cubicBezTo>
                <a:cubicBezTo>
                  <a:pt x="1149374" y="4320060"/>
                  <a:pt x="1081104" y="4339702"/>
                  <a:pt x="1091517" y="4319884"/>
                </a:cubicBezTo>
                <a:cubicBezTo>
                  <a:pt x="1067291" y="4326517"/>
                  <a:pt x="1046078" y="4319455"/>
                  <a:pt x="1025956" y="4309010"/>
                </a:cubicBezTo>
                <a:lnTo>
                  <a:pt x="1004286" y="4296626"/>
                </a:lnTo>
                <a:lnTo>
                  <a:pt x="983819" y="4298478"/>
                </a:lnTo>
                <a:cubicBezTo>
                  <a:pt x="974051" y="4282658"/>
                  <a:pt x="953984" y="4293628"/>
                  <a:pt x="939204" y="4282411"/>
                </a:cubicBezTo>
                <a:lnTo>
                  <a:pt x="915836" y="4272323"/>
                </a:lnTo>
                <a:lnTo>
                  <a:pt x="899731" y="4266965"/>
                </a:lnTo>
                <a:lnTo>
                  <a:pt x="893886" y="4264715"/>
                </a:lnTo>
                <a:lnTo>
                  <a:pt x="889021" y="4266066"/>
                </a:lnTo>
                <a:cubicBezTo>
                  <a:pt x="886286" y="4266531"/>
                  <a:pt x="884573" y="4266166"/>
                  <a:pt x="884135" y="4264147"/>
                </a:cubicBezTo>
                <a:lnTo>
                  <a:pt x="884818" y="4261224"/>
                </a:lnTo>
                <a:lnTo>
                  <a:pt x="820228" y="4266638"/>
                </a:lnTo>
                <a:lnTo>
                  <a:pt x="788402" y="4263209"/>
                </a:lnTo>
                <a:cubicBezTo>
                  <a:pt x="756573" y="4279518"/>
                  <a:pt x="718864" y="4245871"/>
                  <a:pt x="687574" y="4276905"/>
                </a:cubicBezTo>
                <a:lnTo>
                  <a:pt x="556383" y="4277125"/>
                </a:lnTo>
                <a:lnTo>
                  <a:pt x="497122" y="4273689"/>
                </a:lnTo>
                <a:cubicBezTo>
                  <a:pt x="484020" y="4279519"/>
                  <a:pt x="445941" y="4269992"/>
                  <a:pt x="454008" y="4273811"/>
                </a:cubicBezTo>
                <a:lnTo>
                  <a:pt x="394229" y="4278215"/>
                </a:lnTo>
                <a:lnTo>
                  <a:pt x="386356" y="4282251"/>
                </a:lnTo>
                <a:lnTo>
                  <a:pt x="383576" y="4284364"/>
                </a:lnTo>
                <a:lnTo>
                  <a:pt x="370039" y="4285533"/>
                </a:lnTo>
                <a:cubicBezTo>
                  <a:pt x="361618" y="4289428"/>
                  <a:pt x="359083" y="4297501"/>
                  <a:pt x="350141" y="4300911"/>
                </a:cubicBezTo>
                <a:cubicBezTo>
                  <a:pt x="345670" y="4302616"/>
                  <a:pt x="339596" y="4303155"/>
                  <a:pt x="330385" y="4301424"/>
                </a:cubicBezTo>
                <a:cubicBezTo>
                  <a:pt x="329804" y="4289693"/>
                  <a:pt x="314374" y="4293109"/>
                  <a:pt x="297835" y="4297065"/>
                </a:cubicBezTo>
                <a:lnTo>
                  <a:pt x="282816" y="4299894"/>
                </a:lnTo>
                <a:lnTo>
                  <a:pt x="281368" y="4300653"/>
                </a:lnTo>
                <a:lnTo>
                  <a:pt x="280684" y="4300295"/>
                </a:lnTo>
                <a:lnTo>
                  <a:pt x="273908" y="4301571"/>
                </a:lnTo>
                <a:cubicBezTo>
                  <a:pt x="266799" y="4301990"/>
                  <a:pt x="261129" y="4300718"/>
                  <a:pt x="258614" y="4295926"/>
                </a:cubicBezTo>
                <a:cubicBezTo>
                  <a:pt x="242516" y="4327823"/>
                  <a:pt x="214979" y="4309338"/>
                  <a:pt x="182068" y="4323284"/>
                </a:cubicBezTo>
                <a:cubicBezTo>
                  <a:pt x="157942" y="4332898"/>
                  <a:pt x="153812" y="4326151"/>
                  <a:pt x="128666" y="4331122"/>
                </a:cubicBezTo>
                <a:cubicBezTo>
                  <a:pt x="77925" y="4373333"/>
                  <a:pt x="87445" y="4341355"/>
                  <a:pt x="21563" y="4371972"/>
                </a:cubicBezTo>
                <a:lnTo>
                  <a:pt x="0" y="4383632"/>
                </a:lnTo>
                <a:close/>
              </a:path>
            </a:pathLst>
          </a:custGeom>
        </p:spPr>
      </p:pic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696B4F8D-F261-41C2-B0A1-B0899F667F0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5900" y="4774216"/>
            <a:ext cx="7583" cy="4128"/>
          </a:xfrm>
          <a:custGeom>
            <a:avLst/>
            <a:gdLst>
              <a:gd name="connsiteX0" fmla="*/ 495 w 7583"/>
              <a:gd name="connsiteY0" fmla="*/ 7 h 4128"/>
              <a:gd name="connsiteX1" fmla="*/ 7583 w 7583"/>
              <a:gd name="connsiteY1" fmla="*/ 2703 h 4128"/>
              <a:gd name="connsiteX2" fmla="*/ 7102 w 7583"/>
              <a:gd name="connsiteY2" fmla="*/ 4128 h 4128"/>
              <a:gd name="connsiteX3" fmla="*/ 7072 w 7583"/>
              <a:gd name="connsiteY3" fmla="*/ 4121 h 4128"/>
              <a:gd name="connsiteX4" fmla="*/ 495 w 7583"/>
              <a:gd name="connsiteY4" fmla="*/ 7 h 4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3" h="4128">
                <a:moveTo>
                  <a:pt x="495" y="7"/>
                </a:moveTo>
                <a:cubicBezTo>
                  <a:pt x="1798" y="107"/>
                  <a:pt x="5378" y="1342"/>
                  <a:pt x="7583" y="2703"/>
                </a:cubicBezTo>
                <a:lnTo>
                  <a:pt x="7102" y="4128"/>
                </a:lnTo>
                <a:lnTo>
                  <a:pt x="7072" y="4121"/>
                </a:lnTo>
                <a:cubicBezTo>
                  <a:pt x="167" y="943"/>
                  <a:pt x="-808" y="-93"/>
                  <a:pt x="495" y="7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A3C7563A-4B20-4E0B-8548-374928B55F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5900" y="4774216"/>
            <a:ext cx="7583" cy="4128"/>
          </a:xfrm>
          <a:custGeom>
            <a:avLst/>
            <a:gdLst>
              <a:gd name="connsiteX0" fmla="*/ 495 w 7583"/>
              <a:gd name="connsiteY0" fmla="*/ 7 h 4128"/>
              <a:gd name="connsiteX1" fmla="*/ 7583 w 7583"/>
              <a:gd name="connsiteY1" fmla="*/ 2703 h 4128"/>
              <a:gd name="connsiteX2" fmla="*/ 7102 w 7583"/>
              <a:gd name="connsiteY2" fmla="*/ 4128 h 4128"/>
              <a:gd name="connsiteX3" fmla="*/ 7072 w 7583"/>
              <a:gd name="connsiteY3" fmla="*/ 4121 h 4128"/>
              <a:gd name="connsiteX4" fmla="*/ 495 w 7583"/>
              <a:gd name="connsiteY4" fmla="*/ 7 h 41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583" h="4128">
                <a:moveTo>
                  <a:pt x="495" y="7"/>
                </a:moveTo>
                <a:cubicBezTo>
                  <a:pt x="1798" y="107"/>
                  <a:pt x="5378" y="1342"/>
                  <a:pt x="7583" y="2703"/>
                </a:cubicBezTo>
                <a:lnTo>
                  <a:pt x="7102" y="4128"/>
                </a:lnTo>
                <a:lnTo>
                  <a:pt x="7072" y="4121"/>
                </a:lnTo>
                <a:cubicBezTo>
                  <a:pt x="167" y="943"/>
                  <a:pt x="-808" y="-93"/>
                  <a:pt x="495" y="7"/>
                </a:cubicBezTo>
                <a:close/>
              </a:path>
            </a:pathLst>
          </a:cu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rcRect t="3645" r="2" b="2"/>
          <a:stretch>
            <a:fillRect/>
          </a:stretch>
        </p:blipFill>
        <p:spPr>
          <a:xfrm>
            <a:off x="8118152" y="370899"/>
            <a:ext cx="4073848" cy="5097855"/>
          </a:xfrm>
          <a:custGeom>
            <a:avLst/>
            <a:gdLst/>
            <a:ahLst/>
            <a:cxnLst/>
            <a:rect l="l" t="t" r="r" b="b"/>
            <a:pathLst>
              <a:path w="4073848" h="5097855">
                <a:moveTo>
                  <a:pt x="0" y="0"/>
                </a:moveTo>
                <a:lnTo>
                  <a:pt x="19820" y="5180"/>
                </a:lnTo>
                <a:lnTo>
                  <a:pt x="49402" y="7911"/>
                </a:lnTo>
                <a:cubicBezTo>
                  <a:pt x="58464" y="10327"/>
                  <a:pt x="59058" y="18121"/>
                  <a:pt x="71002" y="17994"/>
                </a:cubicBezTo>
                <a:cubicBezTo>
                  <a:pt x="107266" y="23166"/>
                  <a:pt x="172585" y="27649"/>
                  <a:pt x="221893" y="33346"/>
                </a:cubicBezTo>
                <a:cubicBezTo>
                  <a:pt x="246320" y="29951"/>
                  <a:pt x="281352" y="36453"/>
                  <a:pt x="291482" y="46142"/>
                </a:cubicBezTo>
                <a:cubicBezTo>
                  <a:pt x="303579" y="48837"/>
                  <a:pt x="332739" y="48886"/>
                  <a:pt x="344505" y="46978"/>
                </a:cubicBezTo>
                <a:cubicBezTo>
                  <a:pt x="354949" y="47257"/>
                  <a:pt x="356843" y="50945"/>
                  <a:pt x="370719" y="52379"/>
                </a:cubicBezTo>
                <a:cubicBezTo>
                  <a:pt x="385865" y="55758"/>
                  <a:pt x="418717" y="71770"/>
                  <a:pt x="432980" y="76777"/>
                </a:cubicBezTo>
                <a:cubicBezTo>
                  <a:pt x="447242" y="81784"/>
                  <a:pt x="432737" y="76599"/>
                  <a:pt x="456293" y="82419"/>
                </a:cubicBezTo>
                <a:cubicBezTo>
                  <a:pt x="464698" y="84403"/>
                  <a:pt x="462938" y="92138"/>
                  <a:pt x="481008" y="95827"/>
                </a:cubicBezTo>
                <a:cubicBezTo>
                  <a:pt x="499078" y="99517"/>
                  <a:pt x="539553" y="103782"/>
                  <a:pt x="564714" y="104556"/>
                </a:cubicBezTo>
                <a:cubicBezTo>
                  <a:pt x="592824" y="92037"/>
                  <a:pt x="582974" y="109081"/>
                  <a:pt x="634376" y="93326"/>
                </a:cubicBezTo>
                <a:cubicBezTo>
                  <a:pt x="635698" y="95341"/>
                  <a:pt x="656703" y="94474"/>
                  <a:pt x="678233" y="95822"/>
                </a:cubicBezTo>
                <a:cubicBezTo>
                  <a:pt x="699762" y="97170"/>
                  <a:pt x="745607" y="108465"/>
                  <a:pt x="763555" y="101412"/>
                </a:cubicBezTo>
                <a:lnTo>
                  <a:pt x="921892" y="100673"/>
                </a:lnTo>
                <a:lnTo>
                  <a:pt x="1012783" y="112509"/>
                </a:lnTo>
                <a:cubicBezTo>
                  <a:pt x="1044389" y="114404"/>
                  <a:pt x="1049697" y="123044"/>
                  <a:pt x="1070000" y="119654"/>
                </a:cubicBezTo>
                <a:cubicBezTo>
                  <a:pt x="1104224" y="121839"/>
                  <a:pt x="1082556" y="137881"/>
                  <a:pt x="1122043" y="124964"/>
                </a:cubicBezTo>
                <a:cubicBezTo>
                  <a:pt x="1111251" y="138700"/>
                  <a:pt x="1140599" y="121238"/>
                  <a:pt x="1160906" y="132297"/>
                </a:cubicBezTo>
                <a:cubicBezTo>
                  <a:pt x="1189386" y="124143"/>
                  <a:pt x="1218667" y="134414"/>
                  <a:pt x="1235955" y="135610"/>
                </a:cubicBezTo>
                <a:cubicBezTo>
                  <a:pt x="1253243" y="136806"/>
                  <a:pt x="1239866" y="140567"/>
                  <a:pt x="1264634" y="139474"/>
                </a:cubicBezTo>
                <a:lnTo>
                  <a:pt x="1299612" y="145010"/>
                </a:lnTo>
                <a:cubicBezTo>
                  <a:pt x="1297785" y="140439"/>
                  <a:pt x="1302846" y="141786"/>
                  <a:pt x="1316723" y="142501"/>
                </a:cubicBezTo>
                <a:lnTo>
                  <a:pt x="1353994" y="138427"/>
                </a:lnTo>
                <a:lnTo>
                  <a:pt x="1379571" y="142536"/>
                </a:lnTo>
                <a:cubicBezTo>
                  <a:pt x="1382999" y="142397"/>
                  <a:pt x="1407380" y="137923"/>
                  <a:pt x="1406891" y="134412"/>
                </a:cubicBezTo>
                <a:cubicBezTo>
                  <a:pt x="1433565" y="149140"/>
                  <a:pt x="1436234" y="139888"/>
                  <a:pt x="1463587" y="136134"/>
                </a:cubicBezTo>
                <a:cubicBezTo>
                  <a:pt x="1487038" y="137517"/>
                  <a:pt x="1466824" y="137982"/>
                  <a:pt x="1523495" y="139722"/>
                </a:cubicBezTo>
                <a:cubicBezTo>
                  <a:pt x="1545556" y="155891"/>
                  <a:pt x="1529698" y="128003"/>
                  <a:pt x="1573001" y="150645"/>
                </a:cubicBezTo>
                <a:cubicBezTo>
                  <a:pt x="1575121" y="148880"/>
                  <a:pt x="1601855" y="150499"/>
                  <a:pt x="1615848" y="152274"/>
                </a:cubicBezTo>
                <a:cubicBezTo>
                  <a:pt x="1629840" y="154049"/>
                  <a:pt x="1642482" y="151886"/>
                  <a:pt x="1656958" y="161298"/>
                </a:cubicBezTo>
                <a:cubicBezTo>
                  <a:pt x="1667535" y="164193"/>
                  <a:pt x="1648634" y="159956"/>
                  <a:pt x="1681709" y="164883"/>
                </a:cubicBezTo>
                <a:cubicBezTo>
                  <a:pt x="1714785" y="169810"/>
                  <a:pt x="1822594" y="186492"/>
                  <a:pt x="1855413" y="190858"/>
                </a:cubicBezTo>
                <a:cubicBezTo>
                  <a:pt x="1888232" y="195224"/>
                  <a:pt x="1865150" y="197788"/>
                  <a:pt x="1878624" y="198221"/>
                </a:cubicBezTo>
                <a:cubicBezTo>
                  <a:pt x="1892098" y="198654"/>
                  <a:pt x="1921110" y="191588"/>
                  <a:pt x="1936257" y="193458"/>
                </a:cubicBezTo>
                <a:cubicBezTo>
                  <a:pt x="1955273" y="195364"/>
                  <a:pt x="1958093" y="202665"/>
                  <a:pt x="1969506" y="202296"/>
                </a:cubicBezTo>
                <a:cubicBezTo>
                  <a:pt x="1980059" y="192079"/>
                  <a:pt x="1991264" y="192192"/>
                  <a:pt x="2009543" y="198388"/>
                </a:cubicBezTo>
                <a:cubicBezTo>
                  <a:pt x="2043643" y="201172"/>
                  <a:pt x="2043670" y="190662"/>
                  <a:pt x="2076599" y="192177"/>
                </a:cubicBezTo>
                <a:cubicBezTo>
                  <a:pt x="2091049" y="191598"/>
                  <a:pt x="2098780" y="194892"/>
                  <a:pt x="2122888" y="191618"/>
                </a:cubicBezTo>
                <a:cubicBezTo>
                  <a:pt x="2140054" y="192316"/>
                  <a:pt x="2174542" y="194072"/>
                  <a:pt x="2197782" y="183790"/>
                </a:cubicBezTo>
                <a:cubicBezTo>
                  <a:pt x="2222989" y="182481"/>
                  <a:pt x="2204683" y="182017"/>
                  <a:pt x="2232194" y="184607"/>
                </a:cubicBezTo>
                <a:cubicBezTo>
                  <a:pt x="2265802" y="185125"/>
                  <a:pt x="2279792" y="178894"/>
                  <a:pt x="2299212" y="180376"/>
                </a:cubicBezTo>
                <a:cubicBezTo>
                  <a:pt x="2311858" y="176121"/>
                  <a:pt x="2297536" y="181192"/>
                  <a:pt x="2346142" y="175851"/>
                </a:cubicBezTo>
                <a:cubicBezTo>
                  <a:pt x="2365406" y="185310"/>
                  <a:pt x="2381884" y="172374"/>
                  <a:pt x="2398368" y="174412"/>
                </a:cubicBezTo>
                <a:cubicBezTo>
                  <a:pt x="2424509" y="173378"/>
                  <a:pt x="2488760" y="173491"/>
                  <a:pt x="2512594" y="172027"/>
                </a:cubicBezTo>
                <a:cubicBezTo>
                  <a:pt x="2536428" y="170563"/>
                  <a:pt x="2511059" y="168382"/>
                  <a:pt x="2541375" y="165630"/>
                </a:cubicBezTo>
                <a:cubicBezTo>
                  <a:pt x="2597211" y="177879"/>
                  <a:pt x="2628371" y="155834"/>
                  <a:pt x="2684883" y="153136"/>
                </a:cubicBezTo>
                <a:cubicBezTo>
                  <a:pt x="2719188" y="136064"/>
                  <a:pt x="2743499" y="153798"/>
                  <a:pt x="2781009" y="140733"/>
                </a:cubicBezTo>
                <a:cubicBezTo>
                  <a:pt x="2806393" y="136738"/>
                  <a:pt x="2810080" y="140555"/>
                  <a:pt x="2824377" y="138690"/>
                </a:cubicBezTo>
                <a:cubicBezTo>
                  <a:pt x="2838674" y="136825"/>
                  <a:pt x="2854799" y="132329"/>
                  <a:pt x="2866792" y="129542"/>
                </a:cubicBezTo>
                <a:cubicBezTo>
                  <a:pt x="2873210" y="133180"/>
                  <a:pt x="2923100" y="126770"/>
                  <a:pt x="2921948" y="121966"/>
                </a:cubicBezTo>
                <a:cubicBezTo>
                  <a:pt x="2929361" y="123612"/>
                  <a:pt x="2949852" y="129984"/>
                  <a:pt x="2952165" y="122378"/>
                </a:cubicBezTo>
                <a:cubicBezTo>
                  <a:pt x="2990011" y="122297"/>
                  <a:pt x="3011272" y="121230"/>
                  <a:pt x="3044378" y="131368"/>
                </a:cubicBezTo>
                <a:cubicBezTo>
                  <a:pt x="3067906" y="135145"/>
                  <a:pt x="3051474" y="133118"/>
                  <a:pt x="3066117" y="135515"/>
                </a:cubicBezTo>
                <a:cubicBezTo>
                  <a:pt x="3080761" y="137912"/>
                  <a:pt x="3105156" y="133618"/>
                  <a:pt x="3129038" y="133048"/>
                </a:cubicBezTo>
                <a:cubicBezTo>
                  <a:pt x="3153252" y="133180"/>
                  <a:pt x="3181464" y="137262"/>
                  <a:pt x="3199396" y="138690"/>
                </a:cubicBezTo>
                <a:cubicBezTo>
                  <a:pt x="3217327" y="140118"/>
                  <a:pt x="3221605" y="139775"/>
                  <a:pt x="3236626" y="141617"/>
                </a:cubicBezTo>
                <a:cubicBezTo>
                  <a:pt x="3261693" y="138167"/>
                  <a:pt x="3282756" y="139985"/>
                  <a:pt x="3301529" y="147360"/>
                </a:cubicBezTo>
                <a:cubicBezTo>
                  <a:pt x="3316136" y="149253"/>
                  <a:pt x="3308650" y="153562"/>
                  <a:pt x="3319466" y="155359"/>
                </a:cubicBezTo>
                <a:cubicBezTo>
                  <a:pt x="3330283" y="157156"/>
                  <a:pt x="3337180" y="149032"/>
                  <a:pt x="3366431" y="150998"/>
                </a:cubicBezTo>
                <a:cubicBezTo>
                  <a:pt x="3376837" y="151395"/>
                  <a:pt x="3376489" y="159016"/>
                  <a:pt x="3398712" y="160121"/>
                </a:cubicBezTo>
                <a:cubicBezTo>
                  <a:pt x="3420936" y="161226"/>
                  <a:pt x="3510291" y="165983"/>
                  <a:pt x="3542998" y="167155"/>
                </a:cubicBezTo>
                <a:cubicBezTo>
                  <a:pt x="3575704" y="168327"/>
                  <a:pt x="3562463" y="165109"/>
                  <a:pt x="3578141" y="164774"/>
                </a:cubicBezTo>
                <a:cubicBezTo>
                  <a:pt x="3593820" y="164439"/>
                  <a:pt x="3612368" y="156036"/>
                  <a:pt x="3637070" y="165143"/>
                </a:cubicBezTo>
                <a:cubicBezTo>
                  <a:pt x="3655547" y="160298"/>
                  <a:pt x="3656022" y="171417"/>
                  <a:pt x="3676510" y="174285"/>
                </a:cubicBezTo>
                <a:cubicBezTo>
                  <a:pt x="3687814" y="178343"/>
                  <a:pt x="3701962" y="177166"/>
                  <a:pt x="3711295" y="179965"/>
                </a:cubicBezTo>
                <a:cubicBezTo>
                  <a:pt x="3720627" y="182764"/>
                  <a:pt x="3728005" y="183268"/>
                  <a:pt x="3734909" y="186315"/>
                </a:cubicBezTo>
                <a:cubicBezTo>
                  <a:pt x="3741813" y="189362"/>
                  <a:pt x="3743912" y="195469"/>
                  <a:pt x="3752716" y="198247"/>
                </a:cubicBezTo>
                <a:cubicBezTo>
                  <a:pt x="3761521" y="201025"/>
                  <a:pt x="3775291" y="205915"/>
                  <a:pt x="3785338" y="207746"/>
                </a:cubicBezTo>
                <a:cubicBezTo>
                  <a:pt x="3795386" y="209577"/>
                  <a:pt x="3793861" y="206743"/>
                  <a:pt x="3813002" y="209235"/>
                </a:cubicBezTo>
                <a:cubicBezTo>
                  <a:pt x="3844203" y="214556"/>
                  <a:pt x="3872302" y="218411"/>
                  <a:pt x="3907394" y="217935"/>
                </a:cubicBezTo>
                <a:cubicBezTo>
                  <a:pt x="3913972" y="227642"/>
                  <a:pt x="3924446" y="223236"/>
                  <a:pt x="3938455" y="218099"/>
                </a:cubicBezTo>
                <a:cubicBezTo>
                  <a:pt x="3964643" y="225179"/>
                  <a:pt x="4008872" y="230664"/>
                  <a:pt x="4053670" y="246493"/>
                </a:cubicBezTo>
                <a:cubicBezTo>
                  <a:pt x="4060026" y="249727"/>
                  <a:pt x="4064731" y="252068"/>
                  <a:pt x="4068686" y="253851"/>
                </a:cubicBezTo>
                <a:lnTo>
                  <a:pt x="4073848" y="255820"/>
                </a:lnTo>
                <a:lnTo>
                  <a:pt x="4073848" y="5096562"/>
                </a:lnTo>
                <a:lnTo>
                  <a:pt x="4062380" y="5097855"/>
                </a:lnTo>
                <a:cubicBezTo>
                  <a:pt x="4057192" y="5097055"/>
                  <a:pt x="4053199" y="5094472"/>
                  <a:pt x="4049820" y="5089388"/>
                </a:cubicBezTo>
                <a:cubicBezTo>
                  <a:pt x="4009878" y="5087267"/>
                  <a:pt x="3968705" y="5061632"/>
                  <a:pt x="3943125" y="5073727"/>
                </a:cubicBezTo>
                <a:cubicBezTo>
                  <a:pt x="3944749" y="5052314"/>
                  <a:pt x="3930432" y="5060350"/>
                  <a:pt x="3902578" y="5055197"/>
                </a:cubicBezTo>
                <a:cubicBezTo>
                  <a:pt x="3882656" y="5049199"/>
                  <a:pt x="3839627" y="5036588"/>
                  <a:pt x="3823591" y="5030823"/>
                </a:cubicBezTo>
                <a:cubicBezTo>
                  <a:pt x="3807556" y="5025058"/>
                  <a:pt x="3795270" y="5029266"/>
                  <a:pt x="3779178" y="5023718"/>
                </a:cubicBezTo>
                <a:cubicBezTo>
                  <a:pt x="3786402" y="5005404"/>
                  <a:pt x="3690441" y="5017899"/>
                  <a:pt x="3727041" y="5004453"/>
                </a:cubicBezTo>
                <a:cubicBezTo>
                  <a:pt x="3699629" y="4993542"/>
                  <a:pt x="3709708" y="4998999"/>
                  <a:pt x="3695215" y="5003935"/>
                </a:cubicBezTo>
                <a:cubicBezTo>
                  <a:pt x="3660744" y="4999180"/>
                  <a:pt x="3657695" y="4997754"/>
                  <a:pt x="3617918" y="5002257"/>
                </a:cubicBezTo>
                <a:cubicBezTo>
                  <a:pt x="3600258" y="5001551"/>
                  <a:pt x="3594004" y="4999083"/>
                  <a:pt x="3578292" y="4997633"/>
                </a:cubicBezTo>
                <a:cubicBezTo>
                  <a:pt x="3562580" y="4996183"/>
                  <a:pt x="3553912" y="4997238"/>
                  <a:pt x="3523647" y="4993560"/>
                </a:cubicBezTo>
                <a:cubicBezTo>
                  <a:pt x="3499709" y="4988949"/>
                  <a:pt x="3482330" y="4990238"/>
                  <a:pt x="3462999" y="4987582"/>
                </a:cubicBezTo>
                <a:cubicBezTo>
                  <a:pt x="3443667" y="4984927"/>
                  <a:pt x="3431887" y="4980755"/>
                  <a:pt x="3407661" y="4977626"/>
                </a:cubicBezTo>
                <a:cubicBezTo>
                  <a:pt x="3386862" y="4968882"/>
                  <a:pt x="3308417" y="4989840"/>
                  <a:pt x="3292705" y="4963636"/>
                </a:cubicBezTo>
                <a:cubicBezTo>
                  <a:pt x="3235824" y="4968918"/>
                  <a:pt x="3219730" y="4958334"/>
                  <a:pt x="3172975" y="4953691"/>
                </a:cubicBezTo>
                <a:cubicBezTo>
                  <a:pt x="3127763" y="4948837"/>
                  <a:pt x="3122071" y="4951787"/>
                  <a:pt x="3074842" y="4939189"/>
                </a:cubicBezTo>
                <a:cubicBezTo>
                  <a:pt x="3037951" y="4926629"/>
                  <a:pt x="3018156" y="4922664"/>
                  <a:pt x="2975114" y="4919945"/>
                </a:cubicBezTo>
                <a:cubicBezTo>
                  <a:pt x="2971916" y="4927359"/>
                  <a:pt x="2920569" y="4912496"/>
                  <a:pt x="2912264" y="4910306"/>
                </a:cubicBezTo>
                <a:cubicBezTo>
                  <a:pt x="2913215" y="4915182"/>
                  <a:pt x="2886096" y="4917324"/>
                  <a:pt x="2879068" y="4913219"/>
                </a:cubicBezTo>
                <a:cubicBezTo>
                  <a:pt x="2816888" y="4916083"/>
                  <a:pt x="2797908" y="4934735"/>
                  <a:pt x="2751306" y="4924939"/>
                </a:cubicBezTo>
                <a:cubicBezTo>
                  <a:pt x="2714930" y="4924870"/>
                  <a:pt x="2716667" y="4934409"/>
                  <a:pt x="2664406" y="4934300"/>
                </a:cubicBezTo>
                <a:cubicBezTo>
                  <a:pt x="2642420" y="4938458"/>
                  <a:pt x="2649006" y="4930226"/>
                  <a:pt x="2621651" y="4930533"/>
                </a:cubicBezTo>
                <a:cubicBezTo>
                  <a:pt x="2586738" y="4948131"/>
                  <a:pt x="2549613" y="4936664"/>
                  <a:pt x="2500282" y="4936142"/>
                </a:cubicBezTo>
                <a:cubicBezTo>
                  <a:pt x="2439944" y="4934837"/>
                  <a:pt x="2389504" y="4942093"/>
                  <a:pt x="2337000" y="4934320"/>
                </a:cubicBezTo>
                <a:cubicBezTo>
                  <a:pt x="2317698" y="4940567"/>
                  <a:pt x="2291907" y="4948971"/>
                  <a:pt x="2270703" y="4938111"/>
                </a:cubicBezTo>
                <a:cubicBezTo>
                  <a:pt x="2215033" y="4939841"/>
                  <a:pt x="2221532" y="4944790"/>
                  <a:pt x="2200316" y="4938470"/>
                </a:cubicBezTo>
                <a:cubicBezTo>
                  <a:pt x="2158078" y="4940893"/>
                  <a:pt x="2164891" y="4935351"/>
                  <a:pt x="2126710" y="4932347"/>
                </a:cubicBezTo>
                <a:cubicBezTo>
                  <a:pt x="2095620" y="4927728"/>
                  <a:pt x="2111086" y="4928153"/>
                  <a:pt x="2082324" y="4927593"/>
                </a:cubicBezTo>
                <a:cubicBezTo>
                  <a:pt x="2055130" y="4936130"/>
                  <a:pt x="2036508" y="4925578"/>
                  <a:pt x="2029206" y="4923365"/>
                </a:cubicBezTo>
                <a:cubicBezTo>
                  <a:pt x="2003508" y="4924806"/>
                  <a:pt x="1965456" y="4913048"/>
                  <a:pt x="1969765" y="4928228"/>
                </a:cubicBezTo>
                <a:cubicBezTo>
                  <a:pt x="1933670" y="4907655"/>
                  <a:pt x="1935015" y="4928539"/>
                  <a:pt x="1896446" y="4923240"/>
                </a:cubicBezTo>
                <a:cubicBezTo>
                  <a:pt x="1876120" y="4915707"/>
                  <a:pt x="1849790" y="4911657"/>
                  <a:pt x="1837029" y="4921066"/>
                </a:cubicBezTo>
                <a:cubicBezTo>
                  <a:pt x="1759478" y="4909120"/>
                  <a:pt x="1806390" y="4905512"/>
                  <a:pt x="1727326" y="4892968"/>
                </a:cubicBezTo>
                <a:cubicBezTo>
                  <a:pt x="1686312" y="4886651"/>
                  <a:pt x="1625466" y="4884219"/>
                  <a:pt x="1593578" y="4875201"/>
                </a:cubicBezTo>
                <a:cubicBezTo>
                  <a:pt x="1561690" y="4866183"/>
                  <a:pt x="1553872" y="4870257"/>
                  <a:pt x="1529199" y="4863739"/>
                </a:cubicBezTo>
                <a:cubicBezTo>
                  <a:pt x="1504527" y="4857222"/>
                  <a:pt x="1472957" y="4856729"/>
                  <a:pt x="1453102" y="4853389"/>
                </a:cubicBezTo>
                <a:cubicBezTo>
                  <a:pt x="1433246" y="4850048"/>
                  <a:pt x="1412604" y="4842097"/>
                  <a:pt x="1410062" y="4843700"/>
                </a:cubicBezTo>
                <a:cubicBezTo>
                  <a:pt x="1370061" y="4835203"/>
                  <a:pt x="1358114" y="4845698"/>
                  <a:pt x="1334230" y="4827940"/>
                </a:cubicBezTo>
                <a:cubicBezTo>
                  <a:pt x="1313790" y="4825698"/>
                  <a:pt x="1309169" y="4823751"/>
                  <a:pt x="1287424" y="4823328"/>
                </a:cubicBezTo>
                <a:cubicBezTo>
                  <a:pt x="1265680" y="4822905"/>
                  <a:pt x="1234048" y="4825438"/>
                  <a:pt x="1203760" y="4825401"/>
                </a:cubicBezTo>
                <a:cubicBezTo>
                  <a:pt x="1172376" y="4827120"/>
                  <a:pt x="1171591" y="4843575"/>
                  <a:pt x="1142353" y="4826911"/>
                </a:cubicBezTo>
                <a:cubicBezTo>
                  <a:pt x="1142648" y="4830450"/>
                  <a:pt x="1127453" y="4831600"/>
                  <a:pt x="1123543" y="4831484"/>
                </a:cubicBezTo>
                <a:lnTo>
                  <a:pt x="1092581" y="4833192"/>
                </a:lnTo>
                <a:lnTo>
                  <a:pt x="1089970" y="4827604"/>
                </a:lnTo>
                <a:cubicBezTo>
                  <a:pt x="1078405" y="4825299"/>
                  <a:pt x="1058546" y="4830811"/>
                  <a:pt x="1046990" y="4831800"/>
                </a:cubicBezTo>
                <a:lnTo>
                  <a:pt x="1020627" y="4833537"/>
                </a:lnTo>
                <a:lnTo>
                  <a:pt x="1010602" y="4832752"/>
                </a:lnTo>
                <a:lnTo>
                  <a:pt x="1006327" y="4832812"/>
                </a:lnTo>
                <a:lnTo>
                  <a:pt x="995285" y="4828639"/>
                </a:lnTo>
                <a:cubicBezTo>
                  <a:pt x="985016" y="4827594"/>
                  <a:pt x="977337" y="4820880"/>
                  <a:pt x="971197" y="4819859"/>
                </a:cubicBezTo>
                <a:cubicBezTo>
                  <a:pt x="965058" y="4818838"/>
                  <a:pt x="963247" y="4826590"/>
                  <a:pt x="958444" y="4822516"/>
                </a:cubicBezTo>
                <a:cubicBezTo>
                  <a:pt x="964528" y="4819545"/>
                  <a:pt x="954985" y="4817124"/>
                  <a:pt x="950776" y="4814966"/>
                </a:cubicBezTo>
                <a:lnTo>
                  <a:pt x="912589" y="4812307"/>
                </a:lnTo>
                <a:cubicBezTo>
                  <a:pt x="866435" y="4815189"/>
                  <a:pt x="882762" y="4802056"/>
                  <a:pt x="868646" y="4810372"/>
                </a:cubicBezTo>
                <a:cubicBezTo>
                  <a:pt x="833647" y="4816986"/>
                  <a:pt x="825964" y="4816964"/>
                  <a:pt x="813484" y="4815448"/>
                </a:cubicBezTo>
                <a:cubicBezTo>
                  <a:pt x="774068" y="4820782"/>
                  <a:pt x="767891" y="4822976"/>
                  <a:pt x="717218" y="4827378"/>
                </a:cubicBezTo>
                <a:cubicBezTo>
                  <a:pt x="688925" y="4839908"/>
                  <a:pt x="680839" y="4840723"/>
                  <a:pt x="659409" y="4845952"/>
                </a:cubicBezTo>
                <a:cubicBezTo>
                  <a:pt x="633011" y="4854112"/>
                  <a:pt x="639997" y="4860055"/>
                  <a:pt x="607917" y="4863927"/>
                </a:cubicBezTo>
                <a:cubicBezTo>
                  <a:pt x="591636" y="4868226"/>
                  <a:pt x="579429" y="4878384"/>
                  <a:pt x="569284" y="4882117"/>
                </a:cubicBezTo>
                <a:cubicBezTo>
                  <a:pt x="559139" y="4885850"/>
                  <a:pt x="555067" y="4884639"/>
                  <a:pt x="537968" y="4887374"/>
                </a:cubicBezTo>
                <a:cubicBezTo>
                  <a:pt x="526595" y="4886448"/>
                  <a:pt x="489777" y="4886423"/>
                  <a:pt x="482916" y="4888156"/>
                </a:cubicBezTo>
                <a:cubicBezTo>
                  <a:pt x="463365" y="4898273"/>
                  <a:pt x="445824" y="4886936"/>
                  <a:pt x="411637" y="4886771"/>
                </a:cubicBezTo>
                <a:lnTo>
                  <a:pt x="371262" y="4888142"/>
                </a:lnTo>
                <a:cubicBezTo>
                  <a:pt x="363928" y="4882747"/>
                  <a:pt x="306156" y="4880831"/>
                  <a:pt x="302060" y="4873520"/>
                </a:cubicBezTo>
                <a:cubicBezTo>
                  <a:pt x="280888" y="4866176"/>
                  <a:pt x="280811" y="4847663"/>
                  <a:pt x="248012" y="4840618"/>
                </a:cubicBezTo>
                <a:cubicBezTo>
                  <a:pt x="230331" y="4833575"/>
                  <a:pt x="240156" y="4851312"/>
                  <a:pt x="195979" y="4831260"/>
                </a:cubicBezTo>
                <a:cubicBezTo>
                  <a:pt x="165972" y="4807991"/>
                  <a:pt x="63439" y="4789506"/>
                  <a:pt x="10733" y="4758959"/>
                </a:cubicBezTo>
                <a:lnTo>
                  <a:pt x="0" y="4750844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41633544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ectangle 2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833140-36E3-807E-A744-9E46F3E9A9C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7394" b="7394"/>
          <a:stretch>
            <a:fillRect/>
          </a:stretch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93426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4564" y="924681"/>
            <a:ext cx="10079448" cy="1325563"/>
          </a:xfrm>
        </p:spPr>
        <p:txBody>
          <a:bodyPr>
            <a:noAutofit/>
          </a:bodyPr>
          <a:lstStyle/>
          <a:p>
            <a:pPr algn="ctr"/>
            <a:r>
              <a:rPr lang="en-GB" sz="3600" b="1" dirty="0">
                <a:solidFill>
                  <a:schemeClr val="bg1"/>
                </a:solidFill>
              </a:rPr>
              <a:t>🏃‍♀️ </a:t>
            </a:r>
            <a:r>
              <a:rPr lang="en-GB" sz="5400" b="1" dirty="0">
                <a:solidFill>
                  <a:schemeClr val="bg1"/>
                </a:solidFill>
              </a:rPr>
              <a:t>Year 4 PE Kit – What Your Child Needs</a:t>
            </a:r>
            <a:br>
              <a:rPr lang="en-GB" sz="3600" b="1" u="sng" dirty="0">
                <a:solidFill>
                  <a:schemeClr val="bg1"/>
                </a:solidFill>
              </a:rPr>
            </a:br>
            <a:br>
              <a:rPr lang="en-GB" sz="36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</a:br>
            <a:br>
              <a:rPr lang="en-US" sz="3600" dirty="0"/>
            </a:br>
            <a:endParaRPr lang="en-GB" sz="3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8" y="66650"/>
            <a:ext cx="1688984" cy="14269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 txBox="1">
            <a:spLocks/>
          </p:cNvSpPr>
          <p:nvPr/>
        </p:nvSpPr>
        <p:spPr>
          <a:xfrm>
            <a:off x="1904564" y="0"/>
            <a:ext cx="10194067" cy="2625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GB" sz="6600" b="1" dirty="0">
              <a:solidFill>
                <a:schemeClr val="bg1"/>
              </a:solidFill>
              <a:latin typeface="Arial" panose="020B0604020202020204" pitchFamily="34" charset="0"/>
              <a:ea typeface="HelloCuti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444500" y="1587462"/>
            <a:ext cx="11417300" cy="501675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To help your child enjoy PE lessons comfortably and safely, please make sure they have the following kit in school: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u="sng" dirty="0">
                <a:solidFill>
                  <a:schemeClr val="bg1"/>
                </a:solidFill>
              </a:rPr>
              <a:t>Indoor PE: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Plain white T-shirt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Black shorts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Black pumps</a:t>
            </a:r>
          </a:p>
          <a:p>
            <a:r>
              <a:rPr lang="en-GB" sz="2000" b="1" u="sng" dirty="0">
                <a:solidFill>
                  <a:schemeClr val="bg1"/>
                </a:solidFill>
              </a:rPr>
              <a:t>Outdoor PE: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Trainers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In colder weather, children may also wear: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Emmaus navy blue sweatshirt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Emmaus navy blue jogging bottoms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🛍️ </a:t>
            </a:r>
            <a:r>
              <a:rPr lang="en-GB" sz="2000" b="1" u="sng" dirty="0">
                <a:solidFill>
                  <a:schemeClr val="bg1"/>
                </a:solidFill>
              </a:rPr>
              <a:t>Where to Buy: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You can buy the PE kit from </a:t>
            </a:r>
            <a:r>
              <a:rPr lang="en-GB" sz="2000" b="1" dirty="0">
                <a:solidFill>
                  <a:schemeClr val="bg1"/>
                </a:solidFill>
              </a:rPr>
              <a:t>Brienda</a:t>
            </a:r>
            <a:r>
              <a:rPr lang="en-GB" sz="2000" dirty="0">
                <a:solidFill>
                  <a:schemeClr val="bg1"/>
                </a:solidFill>
              </a:rPr>
              <a:t>.</a:t>
            </a:r>
          </a:p>
          <a:p>
            <a:r>
              <a:rPr lang="en-GB" sz="2000" dirty="0">
                <a:solidFill>
                  <a:schemeClr val="bg1"/>
                </a:solidFill>
              </a:rPr>
              <a:t>📲 </a:t>
            </a:r>
            <a:r>
              <a:rPr lang="en-GB" sz="2000" b="1" u="sng" dirty="0">
                <a:solidFill>
                  <a:schemeClr val="bg1"/>
                </a:solidFill>
              </a:rPr>
              <a:t>Forgotten Kit: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If your child forgets their PE kit, we’ll send a </a:t>
            </a:r>
            <a:r>
              <a:rPr lang="en-GB" sz="2000" b="1" dirty="0">
                <a:solidFill>
                  <a:schemeClr val="bg1"/>
                </a:solidFill>
              </a:rPr>
              <a:t>text message home</a:t>
            </a:r>
            <a:r>
              <a:rPr lang="en-GB" sz="2000" dirty="0">
                <a:solidFill>
                  <a:schemeClr val="bg1"/>
                </a:solidFill>
              </a:rPr>
              <a:t> and make a note of it to help us keep track.</a:t>
            </a:r>
          </a:p>
        </p:txBody>
      </p:sp>
      <p:pic>
        <p:nvPicPr>
          <p:cNvPr id="3074" name="Picture 2" descr="physical education clipart images 10 free Cliparts | Download images on ...">
            <a:extLst>
              <a:ext uri="{FF2B5EF4-FFF2-40B4-BE49-F238E27FC236}">
                <a16:creationId xmlns:a16="http://schemas.microsoft.com/office/drawing/2014/main" id="{7AD0D564-4F6C-974A-2EEA-581FF0E8F0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64" t="4379" r="4511" b="21866"/>
          <a:stretch>
            <a:fillRect/>
          </a:stretch>
        </p:blipFill>
        <p:spPr bwMode="auto">
          <a:xfrm>
            <a:off x="7984716" y="3288414"/>
            <a:ext cx="2721384" cy="16580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54211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2A13-12BC-4836-9546-FF80122B2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161563" y="289756"/>
            <a:ext cx="9144000" cy="1310444"/>
          </a:xfrm>
        </p:spPr>
        <p:txBody>
          <a:bodyPr>
            <a:norm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Collective Worship and PSHE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26" y="173300"/>
            <a:ext cx="1688984" cy="142690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B16D72A-334C-4AA5-A62F-BC55F7181981}"/>
              </a:ext>
            </a:extLst>
          </p:cNvPr>
          <p:cNvSpPr txBox="1"/>
          <p:nvPr/>
        </p:nvSpPr>
        <p:spPr>
          <a:xfrm>
            <a:off x="274919" y="2027802"/>
            <a:ext cx="2342385" cy="255454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u="sng" dirty="0">
                <a:solidFill>
                  <a:schemeClr val="bg1"/>
                </a:solidFill>
              </a:rPr>
              <a:t>CW Themes: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bg1"/>
                </a:solidFill>
              </a:rPr>
              <a:t>Generosity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bg1"/>
                </a:solidFill>
              </a:rPr>
              <a:t>Compassion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bg1"/>
                </a:solidFill>
              </a:rPr>
              <a:t>Courage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bg1"/>
                </a:solidFill>
              </a:rPr>
              <a:t>Forgiveness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bg1"/>
                </a:solidFill>
              </a:rPr>
              <a:t>Friendship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en-GB" sz="2000" dirty="0">
                <a:solidFill>
                  <a:schemeClr val="bg1"/>
                </a:solidFill>
              </a:rPr>
              <a:t>Respect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385A200-A322-493E-87BA-79BFCCBA9568}"/>
              </a:ext>
            </a:extLst>
          </p:cNvPr>
          <p:cNvSpPr txBox="1"/>
          <p:nvPr/>
        </p:nvSpPr>
        <p:spPr>
          <a:xfrm>
            <a:off x="3289300" y="2027802"/>
            <a:ext cx="8627781" cy="4401205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</a:rPr>
              <a:t>💬 PSHE in Year 4</a:t>
            </a:r>
          </a:p>
          <a:p>
            <a:r>
              <a:rPr lang="en-GB" sz="2000" dirty="0">
                <a:solidFill>
                  <a:schemeClr val="bg1"/>
                </a:solidFill>
              </a:rPr>
              <a:t>We have a </a:t>
            </a:r>
            <a:r>
              <a:rPr lang="en-GB" sz="2000" b="1" dirty="0">
                <a:solidFill>
                  <a:schemeClr val="bg1"/>
                </a:solidFill>
              </a:rPr>
              <a:t>weekly PSHE lesson</a:t>
            </a:r>
            <a:r>
              <a:rPr lang="en-GB" sz="2000" dirty="0">
                <a:solidFill>
                  <a:schemeClr val="bg1"/>
                </a:solidFill>
              </a:rPr>
              <a:t> where children explore important topics that help them grow socially and emotionally.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Some of the areas we cover include: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Building and maintaining </a:t>
            </a:r>
            <a:r>
              <a:rPr lang="en-GB" sz="2000" b="1" dirty="0">
                <a:solidFill>
                  <a:schemeClr val="bg1"/>
                </a:solidFill>
              </a:rPr>
              <a:t>friendships</a:t>
            </a:r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</a:rPr>
              <a:t>Working together</a:t>
            </a:r>
            <a:r>
              <a:rPr lang="en-GB" sz="2000" dirty="0">
                <a:solidFill>
                  <a:schemeClr val="bg1"/>
                </a:solidFill>
              </a:rPr>
              <a:t> as a team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</a:rPr>
              <a:t>Staying safe online</a:t>
            </a:r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Understanding </a:t>
            </a:r>
            <a:r>
              <a:rPr lang="en-GB" sz="2000" b="1" dirty="0">
                <a:solidFill>
                  <a:schemeClr val="bg1"/>
                </a:solidFill>
              </a:rPr>
              <a:t>self-image</a:t>
            </a:r>
            <a:r>
              <a:rPr lang="en-GB" sz="2000" dirty="0">
                <a:solidFill>
                  <a:schemeClr val="bg1"/>
                </a:solidFill>
              </a:rPr>
              <a:t> and confidence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In the </a:t>
            </a:r>
            <a:r>
              <a:rPr lang="en-GB" sz="2000" b="1" dirty="0">
                <a:solidFill>
                  <a:schemeClr val="bg1"/>
                </a:solidFill>
              </a:rPr>
              <a:t>Summer Term</a:t>
            </a:r>
            <a:r>
              <a:rPr lang="en-GB" sz="2000" dirty="0">
                <a:solidFill>
                  <a:schemeClr val="bg1"/>
                </a:solidFill>
              </a:rPr>
              <a:t>, we also have </a:t>
            </a:r>
            <a:r>
              <a:rPr lang="en-GB" sz="2000" b="1" dirty="0">
                <a:solidFill>
                  <a:schemeClr val="bg1"/>
                </a:solidFill>
              </a:rPr>
              <a:t>one lesson</a:t>
            </a:r>
            <a:r>
              <a:rPr lang="en-GB" sz="2000" dirty="0">
                <a:solidFill>
                  <a:schemeClr val="bg1"/>
                </a:solidFill>
              </a:rPr>
              <a:t> where children learn the correct names for body parts, as part of our age-appropriate health education. These lessons are designed to be thoughtful, respectful, and supportive of every child’s development.</a:t>
            </a:r>
          </a:p>
        </p:txBody>
      </p:sp>
      <p:pic>
        <p:nvPicPr>
          <p:cNvPr id="4102" name="Picture 6" descr="PSHE - Jigsaw - St Barnabas Primary School">
            <a:extLst>
              <a:ext uri="{FF2B5EF4-FFF2-40B4-BE49-F238E27FC236}">
                <a16:creationId xmlns:a16="http://schemas.microsoft.com/office/drawing/2014/main" id="{2513787B-0E3B-BB7D-596E-676DCC912F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0453" y="2849190"/>
            <a:ext cx="3095286" cy="1988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St Chad’s Catholic Primary School - Collective Worship">
            <a:extLst>
              <a:ext uri="{FF2B5EF4-FFF2-40B4-BE49-F238E27FC236}">
                <a16:creationId xmlns:a16="http://schemas.microsoft.com/office/drawing/2014/main" id="{9636E44F-C530-D4E3-AC79-B6320E6EB1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915" y="4837638"/>
            <a:ext cx="2230392" cy="1533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081678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U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8" y="66650"/>
            <a:ext cx="1688984" cy="14269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 txBox="1">
            <a:spLocks/>
          </p:cNvSpPr>
          <p:nvPr/>
        </p:nvSpPr>
        <p:spPr>
          <a:xfrm>
            <a:off x="838200" y="737721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>
                <a:solidFill>
                  <a:schemeClr val="bg1"/>
                </a:solidFill>
              </a:rPr>
              <a:t>👔 </a:t>
            </a:r>
            <a:r>
              <a:rPr lang="en-GB" sz="6500" b="1" dirty="0">
                <a:solidFill>
                  <a:schemeClr val="bg1"/>
                </a:solidFill>
              </a:rPr>
              <a:t>Emmaus School </a:t>
            </a:r>
          </a:p>
          <a:p>
            <a:pPr algn="ctr"/>
            <a:r>
              <a:rPr lang="en-GB" sz="6500" b="1" dirty="0">
                <a:solidFill>
                  <a:schemeClr val="bg1"/>
                </a:solidFill>
              </a:rPr>
              <a:t>Uniform</a:t>
            </a:r>
          </a:p>
          <a:p>
            <a:pPr algn="ctr"/>
            <a:endParaRPr lang="en-GB" sz="6000" b="1" dirty="0">
              <a:solidFill>
                <a:schemeClr val="bg1"/>
              </a:solidFill>
              <a:latin typeface="Arial" panose="020B0604020202020204" pitchFamily="34" charset="0"/>
              <a:ea typeface="HelloCutie" panose="02000603000000000000" pitchFamily="2" charset="0"/>
              <a:cs typeface="Arial" panose="020B0604020202020204" pitchFamily="34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22217" y="1866146"/>
            <a:ext cx="9199551" cy="470898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To help all children feel part of our school community, we ask that they wear the correct uniform each day.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Uniform: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White shirt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School tie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Grey skirt or pinafore, or grey shorts/trousers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Grey socks with shorts/trousers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Grey socks or grey tights with skirt/pinafore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School jumper or cardigan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solidFill>
                  <a:schemeClr val="bg1"/>
                </a:solidFill>
              </a:rPr>
              <a:t>Black, plain school shoes</a:t>
            </a:r>
            <a:endParaRPr lang="en-GB" sz="2000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i="1" dirty="0">
                <a:solidFill>
                  <a:schemeClr val="bg1"/>
                </a:solidFill>
              </a:rPr>
              <a:t>No trainers or trainer-style shoes</a:t>
            </a:r>
            <a:endParaRPr lang="en-GB" sz="2000" dirty="0">
              <a:solidFill>
                <a:schemeClr val="bg1"/>
              </a:solidFill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i="1" dirty="0">
                <a:solidFill>
                  <a:schemeClr val="bg1"/>
                </a:solidFill>
              </a:rPr>
              <a:t>No logos or coloured details</a:t>
            </a:r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Thank you for helping us maintain high standards and a sense of pride in our school.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9071" b="100000" l="61789" r="99187">
                        <a14:foregroundMark x1="85041" y1="44499" x2="87154" y2="80685"/>
                        <a14:foregroundMark x1="78211" y1="83863" x2="91545" y2="84597"/>
                        <a14:foregroundMark x1="81301" y1="93643" x2="80976" y2="99511"/>
                        <a14:foregroundMark x1="85854" y1="92910" x2="85854" y2="98289"/>
                        <a14:foregroundMark x1="65691" y1="62836" x2="65691" y2="79951"/>
                        <a14:foregroundMark x1="72846" y1="87286" x2="70894" y2="95844"/>
                        <a14:foregroundMark x1="66179" y1="83374" x2="66179" y2="91198"/>
                        <a14:foregroundMark x1="66667" y1="94132" x2="63902" y2="98289"/>
                        <a14:backgroundMark x1="83740" y1="95355" x2="83740" y2="95355"/>
                        <a14:backgroundMark x1="83252" y1="96822" x2="83252" y2="96822"/>
                        <a14:backgroundMark x1="83252" y1="93399" x2="83252" y2="93399"/>
                        <a14:backgroundMark x1="83740" y1="92176" x2="83740" y2="92176"/>
                        <a14:backgroundMark x1="64715" y1="40587" x2="64715" y2="40587"/>
                      </a14:backgroundRemoval>
                    </a14:imgEffect>
                  </a14:imgLayer>
                </a14:imgProps>
              </a:ext>
            </a:extLst>
          </a:blip>
          <a:srcRect l="61893"/>
          <a:stretch/>
        </p:blipFill>
        <p:spPr>
          <a:xfrm>
            <a:off x="9649371" y="1208175"/>
            <a:ext cx="2705915" cy="472236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90000" l="0" r="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9165580" y="495220"/>
            <a:ext cx="2398074" cy="1959211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9470571" y="156972"/>
            <a:ext cx="2357846" cy="1959211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 flipV="1">
            <a:off x="9649371" y="288638"/>
            <a:ext cx="2041886" cy="182754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190466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U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8" y="66650"/>
            <a:ext cx="1688984" cy="142690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 txBox="1">
            <a:spLocks/>
          </p:cNvSpPr>
          <p:nvPr/>
        </p:nvSpPr>
        <p:spPr>
          <a:xfrm>
            <a:off x="229553" y="1989163"/>
            <a:ext cx="1552799" cy="3789999"/>
          </a:xfrm>
          <a:prstGeom prst="rect">
            <a:avLst/>
          </a:prstGeom>
        </p:spPr>
        <p:txBody>
          <a:bodyPr vert="vert270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11500" b="1" dirty="0">
                <a:solidFill>
                  <a:schemeClr val="bg1"/>
                </a:solidFill>
                <a:latin typeface="HelloCutie" panose="02000603000000000000" pitchFamily="2" charset="0"/>
                <a:ea typeface="HelloCutie" panose="02000603000000000000" pitchFamily="2" charset="0"/>
              </a:rPr>
              <a:t>Shoes</a:t>
            </a:r>
            <a:endParaRPr lang="en-GB" sz="11500" b="1" dirty="0">
              <a:solidFill>
                <a:schemeClr val="bg1"/>
              </a:solidFill>
              <a:latin typeface="HelloCutie" panose="02000603000000000000" pitchFamily="2" charset="0"/>
              <a:ea typeface="HelloCutie" panose="02000603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987" y="902961"/>
            <a:ext cx="4104813" cy="5052078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58365" y="902961"/>
            <a:ext cx="4804082" cy="4897236"/>
          </a:xfrm>
          <a:prstGeom prst="rect">
            <a:avLst/>
          </a:prstGeom>
        </p:spPr>
      </p:pic>
      <p:pic>
        <p:nvPicPr>
          <p:cNvPr id="5122" name="Picture 2" descr="Can Society Determine Right and Wrong? | Catholic Answers Magazine">
            <a:extLst>
              <a:ext uri="{FF2B5EF4-FFF2-40B4-BE49-F238E27FC236}">
                <a16:creationId xmlns:a16="http://schemas.microsoft.com/office/drawing/2014/main" id="{695C44FC-8CD7-D334-3029-E71394F6E3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133" y="5241589"/>
            <a:ext cx="1426900" cy="1426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307720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br>
              <a:rPr lang="en-U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8" y="66650"/>
            <a:ext cx="1688984" cy="14269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 txBox="1">
            <a:spLocks/>
          </p:cNvSpPr>
          <p:nvPr/>
        </p:nvSpPr>
        <p:spPr>
          <a:xfrm>
            <a:off x="1782352" y="594196"/>
            <a:ext cx="10194067" cy="785191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0000" lnSpcReduction="2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GB" sz="6000" b="1" dirty="0">
                <a:solidFill>
                  <a:schemeClr val="bg1"/>
                </a:solidFill>
              </a:rPr>
              <a:t>🥦 </a:t>
            </a:r>
            <a:r>
              <a:rPr lang="en-GB" sz="8800" b="1" dirty="0">
                <a:solidFill>
                  <a:schemeClr val="bg1"/>
                </a:solidFill>
              </a:rPr>
              <a:t>Healthy Snacks &amp; Packed Lunches at Emmaus </a:t>
            </a:r>
          </a:p>
        </p:txBody>
      </p:sp>
      <p:sp>
        <p:nvSpPr>
          <p:cNvPr id="6" name="Rectangle 5"/>
          <p:cNvSpPr/>
          <p:nvPr/>
        </p:nvSpPr>
        <p:spPr>
          <a:xfrm>
            <a:off x="460514" y="1722621"/>
            <a:ext cx="5483086" cy="4062651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dirty="0">
                <a:solidFill>
                  <a:schemeClr val="bg1"/>
                </a:solidFill>
              </a:rPr>
              <a:t>To support healthy habits and keep everyone safe, we kindly ask parents to follow these guidelines: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u="sng" dirty="0">
                <a:solidFill>
                  <a:schemeClr val="bg1"/>
                </a:solidFill>
              </a:rPr>
              <a:t>Snacks:</a:t>
            </a:r>
          </a:p>
          <a:p>
            <a:r>
              <a:rPr lang="en-GB" sz="2000" dirty="0">
                <a:solidFill>
                  <a:schemeClr val="bg1"/>
                </a:solidFill>
              </a:rPr>
              <a:t>Children may bring </a:t>
            </a:r>
            <a:r>
              <a:rPr lang="en-GB" sz="2000" b="1" dirty="0">
                <a:solidFill>
                  <a:schemeClr val="bg1"/>
                </a:solidFill>
              </a:rPr>
              <a:t>fruit or vegetables only</a:t>
            </a:r>
            <a:r>
              <a:rPr lang="en-GB" sz="2000" dirty="0">
                <a:solidFill>
                  <a:schemeClr val="bg1"/>
                </a:solidFill>
              </a:rPr>
              <a:t> for their morning snack.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u="sng" dirty="0">
                <a:solidFill>
                  <a:schemeClr val="bg1"/>
                </a:solidFill>
              </a:rPr>
              <a:t>Packed Lunches:</a:t>
            </a:r>
          </a:p>
          <a:p>
            <a:r>
              <a:rPr lang="en-GB" sz="2000" dirty="0">
                <a:solidFill>
                  <a:schemeClr val="bg1"/>
                </a:solidFill>
              </a:rPr>
              <a:t>Please </a:t>
            </a:r>
            <a:r>
              <a:rPr lang="en-GB" sz="2000" b="1" dirty="0">
                <a:solidFill>
                  <a:schemeClr val="bg1"/>
                </a:solidFill>
              </a:rPr>
              <a:t>do not include</a:t>
            </a:r>
            <a:r>
              <a:rPr lang="en-GB" sz="2000" dirty="0">
                <a:solidFill>
                  <a:schemeClr val="bg1"/>
                </a:solidFill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Chocolate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Sweets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Crisps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Fizzy drinks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411A7896-E324-99B0-FF08-C908A9E3276D}"/>
              </a:ext>
            </a:extLst>
          </p:cNvPr>
          <p:cNvSpPr/>
          <p:nvPr/>
        </p:nvSpPr>
        <p:spPr>
          <a:xfrm>
            <a:off x="6248402" y="1722621"/>
            <a:ext cx="5400260" cy="4093428"/>
          </a:xfrm>
          <a:prstGeom prst="rect">
            <a:avLst/>
          </a:prstGeom>
          <a:ln>
            <a:solidFill>
              <a:schemeClr val="bg1"/>
            </a:solidFill>
          </a:ln>
        </p:spPr>
        <p:txBody>
          <a:bodyPr wrap="square">
            <a:spAutoFit/>
          </a:bodyPr>
          <a:lstStyle/>
          <a:p>
            <a:r>
              <a:rPr lang="en-GB" sz="2000" b="1" u="sng" dirty="0">
                <a:solidFill>
                  <a:schemeClr val="bg1"/>
                </a:solidFill>
              </a:rPr>
              <a:t>Drinks: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Children may bring a </a:t>
            </a:r>
            <a:r>
              <a:rPr lang="en-GB" sz="2000" b="1" dirty="0">
                <a:solidFill>
                  <a:schemeClr val="bg1"/>
                </a:solidFill>
              </a:rPr>
              <a:t>water bottle</a:t>
            </a:r>
            <a:r>
              <a:rPr lang="en-GB" sz="2000" dirty="0">
                <a:solidFill>
                  <a:schemeClr val="bg1"/>
                </a:solidFill>
              </a:rPr>
              <a:t> (clearly labelled with their name)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Bottles can be </a:t>
            </a:r>
            <a:r>
              <a:rPr lang="en-GB" sz="2000" b="1" dirty="0">
                <a:solidFill>
                  <a:schemeClr val="bg1"/>
                </a:solidFill>
              </a:rPr>
              <a:t>refilled during the school day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🚫 </a:t>
            </a:r>
            <a:r>
              <a:rPr lang="en-GB" sz="2000" b="1" u="sng" dirty="0">
                <a:solidFill>
                  <a:schemeClr val="bg1"/>
                </a:solidFill>
              </a:rPr>
              <a:t>Nut-Free School: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We are a </a:t>
            </a:r>
            <a:r>
              <a:rPr lang="en-GB" sz="2000" b="1" dirty="0">
                <a:solidFill>
                  <a:schemeClr val="bg1"/>
                </a:solidFill>
              </a:rPr>
              <a:t>NUT FREE school</a:t>
            </a:r>
            <a:r>
              <a:rPr lang="en-GB" sz="2000" dirty="0">
                <a:solidFill>
                  <a:schemeClr val="bg1"/>
                </a:solidFill>
              </a:rPr>
              <a:t>.</a:t>
            </a:r>
            <a:br>
              <a:rPr lang="en-GB" sz="2000" dirty="0">
                <a:solidFill>
                  <a:schemeClr val="bg1"/>
                </a:solidFill>
              </a:rPr>
            </a:br>
            <a:r>
              <a:rPr lang="en-GB" sz="2000" dirty="0">
                <a:solidFill>
                  <a:schemeClr val="bg1"/>
                </a:solidFill>
              </a:rPr>
              <a:t>Please check all items in your child’s packed lunch to ensure they do </a:t>
            </a:r>
            <a:r>
              <a:rPr lang="en-GB" sz="2000" b="1" dirty="0">
                <a:solidFill>
                  <a:schemeClr val="bg1"/>
                </a:solidFill>
              </a:rPr>
              <a:t>not contain nuts</a:t>
            </a:r>
            <a:r>
              <a:rPr lang="en-GB" sz="2000" dirty="0">
                <a:solidFill>
                  <a:schemeClr val="bg1"/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Thank you for helping us keep all children healthy and safe</a:t>
            </a:r>
          </a:p>
        </p:txBody>
      </p:sp>
    </p:spTree>
    <p:extLst>
      <p:ext uri="{BB962C8B-B14F-4D97-AF65-F5344CB8AC3E}">
        <p14:creationId xmlns:p14="http://schemas.microsoft.com/office/powerpoint/2010/main" val="93390328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E22A13-12BC-4836-9546-FF80122B21C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5063" y="567108"/>
            <a:ext cx="9144000" cy="1310444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🏕️ Year 4 PGL Residential – Important Information</a:t>
            </a:r>
            <a:endParaRPr lang="en-GB" u="sng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BDBD41D-8F8B-486D-8CAF-402F54C8DC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04" y="315032"/>
            <a:ext cx="1688984" cy="14269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74A0FC0-F61B-4E4A-921B-35FE21666F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8442" y="2194934"/>
            <a:ext cx="8435116" cy="2758213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D677584-BCD0-416E-9A3F-4172FDA39546}"/>
              </a:ext>
            </a:extLst>
          </p:cNvPr>
          <p:cNvSpPr txBox="1"/>
          <p:nvPr/>
        </p:nvSpPr>
        <p:spPr>
          <a:xfrm>
            <a:off x="1017089" y="5270529"/>
            <a:ext cx="97951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FFFF"/>
                </a:solidFill>
              </a:rPr>
              <a:t>Wednesday 29</a:t>
            </a:r>
            <a:r>
              <a:rPr lang="en-GB" sz="3200" baseline="30000" dirty="0">
                <a:solidFill>
                  <a:srgbClr val="FFFFFF"/>
                </a:solidFill>
              </a:rPr>
              <a:t>th</a:t>
            </a:r>
            <a:r>
              <a:rPr lang="en-GB" sz="3200" dirty="0">
                <a:solidFill>
                  <a:srgbClr val="FFFFFF"/>
                </a:solidFill>
              </a:rPr>
              <a:t> April to Friday 1</a:t>
            </a:r>
            <a:r>
              <a:rPr lang="en-GB" sz="3200" baseline="30000" dirty="0">
                <a:solidFill>
                  <a:srgbClr val="FFFFFF"/>
                </a:solidFill>
              </a:rPr>
              <a:t>st</a:t>
            </a:r>
            <a:r>
              <a:rPr lang="en-GB" sz="3200" dirty="0">
                <a:solidFill>
                  <a:srgbClr val="FFFFFF"/>
                </a:solidFill>
              </a:rPr>
              <a:t> May 2026</a:t>
            </a:r>
            <a:r>
              <a:rPr lang="en-GB" sz="3200" dirty="0"/>
              <a:t>  </a:t>
            </a:r>
            <a:endParaRPr lang="en-GB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804938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2AC626-973F-4E1B-ECCB-7EB5AA96E5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1D8D1E-CAD4-8440-DE9A-48EF0B589E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44600" y="582451"/>
            <a:ext cx="9144000" cy="945657"/>
          </a:xfrm>
        </p:spPr>
        <p:txBody>
          <a:bodyPr>
            <a:noAutofit/>
          </a:bodyPr>
          <a:lstStyle/>
          <a:p>
            <a:r>
              <a:rPr lang="en-GB" sz="4800" b="1" dirty="0">
                <a:solidFill>
                  <a:schemeClr val="bg1"/>
                </a:solidFill>
              </a:rPr>
              <a:t>🏕️ Year 4 PGL Residential – Important Information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4CB4EB-6A6B-9CC5-9656-2F53CEEB0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604" y="208120"/>
            <a:ext cx="1688984" cy="1426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1B989A7-FFC1-6135-C015-53AB85244BCD}"/>
              </a:ext>
            </a:extLst>
          </p:cNvPr>
          <p:cNvSpPr txBox="1"/>
          <p:nvPr/>
        </p:nvSpPr>
        <p:spPr>
          <a:xfrm>
            <a:off x="377505" y="1741932"/>
            <a:ext cx="11589208" cy="5078313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We’re thrilled to offer the children an exciting </a:t>
            </a:r>
            <a:r>
              <a:rPr lang="en-GB" b="1" dirty="0">
                <a:solidFill>
                  <a:schemeClr val="bg1"/>
                </a:solidFill>
              </a:rPr>
              <a:t>PGL residential trip</a:t>
            </a:r>
            <a:r>
              <a:rPr lang="en-GB" dirty="0">
                <a:solidFill>
                  <a:schemeClr val="bg1"/>
                </a:solidFill>
              </a:rPr>
              <a:t> this year! It’s a brilliant opportunity for them to grow in confidence, try new things, and make lasting memories with their friends.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📅 Trip Details: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Dates:</a:t>
            </a:r>
            <a:r>
              <a:rPr lang="en-GB" dirty="0">
                <a:solidFill>
                  <a:schemeClr val="bg1"/>
                </a:solidFill>
              </a:rPr>
              <a:t> Wednesday to Friday (3 days, 2 nights)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Departure:</a:t>
            </a:r>
            <a:r>
              <a:rPr lang="en-GB" dirty="0">
                <a:solidFill>
                  <a:schemeClr val="bg1"/>
                </a:solidFill>
              </a:rPr>
              <a:t> Wednesday morning – we’ll arrive in time for lunch (provided by PGL)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>
                <a:solidFill>
                  <a:schemeClr val="bg1"/>
                </a:solidFill>
              </a:rPr>
              <a:t>Return:</a:t>
            </a:r>
            <a:r>
              <a:rPr lang="en-GB" dirty="0">
                <a:solidFill>
                  <a:schemeClr val="bg1"/>
                </a:solidFill>
              </a:rPr>
              <a:t> Friday at </a:t>
            </a:r>
            <a:r>
              <a:rPr lang="en-GB" b="1" dirty="0">
                <a:solidFill>
                  <a:schemeClr val="bg1"/>
                </a:solidFill>
              </a:rPr>
              <a:t>3:15pm</a:t>
            </a:r>
            <a:r>
              <a:rPr lang="en-GB" dirty="0">
                <a:solidFill>
                  <a:schemeClr val="bg1"/>
                </a:solidFill>
              </a:rPr>
              <a:t>, ready for home time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💷 Cost: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The total cost of the trip is </a:t>
            </a:r>
            <a:r>
              <a:rPr lang="en-GB" b="1" dirty="0">
                <a:solidFill>
                  <a:schemeClr val="bg1"/>
                </a:solidFill>
              </a:rPr>
              <a:t>£240</a:t>
            </a:r>
            <a:endParaRPr lang="en-GB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 </a:t>
            </a:r>
            <a:r>
              <a:rPr lang="en-GB" b="1" dirty="0">
                <a:solidFill>
                  <a:schemeClr val="bg1"/>
                </a:solidFill>
              </a:rPr>
              <a:t>deposit is due by 30th September</a:t>
            </a:r>
            <a:r>
              <a:rPr lang="en-GB" dirty="0">
                <a:solidFill>
                  <a:schemeClr val="bg1"/>
                </a:solidFill>
              </a:rPr>
              <a:t> so we can confirm numbers with PGL</a:t>
            </a:r>
          </a:p>
          <a:p>
            <a:endParaRPr lang="en-GB" dirty="0">
              <a:solidFill>
                <a:schemeClr val="bg1"/>
              </a:solidFill>
            </a:endParaRPr>
          </a:p>
          <a:p>
            <a:r>
              <a:rPr lang="en-GB" b="1" dirty="0">
                <a:solidFill>
                  <a:schemeClr val="bg1"/>
                </a:solidFill>
              </a:rPr>
              <a:t>🧗‍♀️ Activities: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Children will take part in </a:t>
            </a:r>
            <a:r>
              <a:rPr lang="en-GB" b="1" dirty="0">
                <a:solidFill>
                  <a:schemeClr val="bg1"/>
                </a:solidFill>
              </a:rPr>
              <a:t>5 activities per full day</a:t>
            </a:r>
            <a:r>
              <a:rPr lang="en-GB" dirty="0">
                <a:solidFill>
                  <a:schemeClr val="bg1"/>
                </a:solidFill>
              </a:rPr>
              <a:t>: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2 in the morning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2 in the afternoon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1 in the evening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bg1"/>
                </a:solidFill>
              </a:rPr>
              <a:t>Activities include a mix of </a:t>
            </a:r>
            <a:r>
              <a:rPr lang="en-GB" b="1" dirty="0">
                <a:solidFill>
                  <a:schemeClr val="bg1"/>
                </a:solidFill>
              </a:rPr>
              <a:t>high-adventure challenges</a:t>
            </a:r>
            <a:r>
              <a:rPr lang="en-GB" dirty="0">
                <a:solidFill>
                  <a:schemeClr val="bg1"/>
                </a:solidFill>
              </a:rPr>
              <a:t> and </a:t>
            </a:r>
            <a:r>
              <a:rPr lang="en-GB" b="1" dirty="0">
                <a:solidFill>
                  <a:schemeClr val="bg1"/>
                </a:solidFill>
              </a:rPr>
              <a:t>ground-level team games</a:t>
            </a:r>
            <a:r>
              <a:rPr lang="en-GB" dirty="0">
                <a:solidFill>
                  <a:schemeClr val="bg1"/>
                </a:solidFill>
              </a:rPr>
              <a:t>, all led by trained PGL staff</a:t>
            </a:r>
          </a:p>
        </p:txBody>
      </p:sp>
    </p:spTree>
    <p:extLst>
      <p:ext uri="{BB962C8B-B14F-4D97-AF65-F5344CB8AC3E}">
        <p14:creationId xmlns:p14="http://schemas.microsoft.com/office/powerpoint/2010/main" val="29805266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76CCF-2EB7-CBB3-EDB3-DC2B8ED55B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491084-4942-EFB4-AC58-A7012C6C9A5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25063" y="844914"/>
            <a:ext cx="9144000" cy="897018"/>
          </a:xfrm>
        </p:spPr>
        <p:txBody>
          <a:bodyPr>
            <a:normAutofit fontScale="90000"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🏕️ Year 4 PGL Residential – Important Information</a:t>
            </a:r>
            <a:endParaRPr lang="en-GB" u="sng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EC481E-11C9-ABF6-8367-E4794E803F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304" y="131464"/>
            <a:ext cx="1688984" cy="142690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E0AB27E-2CB0-9ACA-E01C-8DA9FDCF53EB}"/>
              </a:ext>
            </a:extLst>
          </p:cNvPr>
          <p:cNvSpPr txBox="1"/>
          <p:nvPr/>
        </p:nvSpPr>
        <p:spPr>
          <a:xfrm>
            <a:off x="468322" y="2129558"/>
            <a:ext cx="11100826" cy="433965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r>
              <a:rPr lang="en-GB" sz="2000" b="1" dirty="0">
                <a:solidFill>
                  <a:schemeClr val="bg1"/>
                </a:solidFill>
              </a:rPr>
              <a:t>🛏️ Accommodation: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Children sleep in </a:t>
            </a:r>
            <a:r>
              <a:rPr lang="en-GB" sz="2000" b="1" dirty="0">
                <a:solidFill>
                  <a:schemeClr val="bg1"/>
                </a:solidFill>
              </a:rPr>
              <a:t>bunkbeds</a:t>
            </a:r>
            <a:r>
              <a:rPr lang="en-GB" sz="2000" dirty="0">
                <a:solidFill>
                  <a:schemeClr val="bg1"/>
                </a:solidFill>
              </a:rPr>
              <a:t>, with </a:t>
            </a:r>
            <a:r>
              <a:rPr lang="en-GB" sz="2000" b="1" dirty="0">
                <a:solidFill>
                  <a:schemeClr val="bg1"/>
                </a:solidFill>
              </a:rPr>
              <a:t>4 to 12 children per room</a:t>
            </a:r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Rooms and activity groups are usually </a:t>
            </a:r>
            <a:r>
              <a:rPr lang="en-GB" sz="2000" b="1" dirty="0">
                <a:solidFill>
                  <a:schemeClr val="bg1"/>
                </a:solidFill>
              </a:rPr>
              <a:t>mixed from both Year 4 classes</a:t>
            </a:r>
            <a:endParaRPr lang="en-GB" sz="2000" dirty="0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solidFill>
                  <a:schemeClr val="bg1"/>
                </a:solidFill>
              </a:rPr>
              <a:t>Children will need to bring a </a:t>
            </a:r>
            <a:r>
              <a:rPr lang="en-GB" sz="2000" b="1" dirty="0">
                <a:solidFill>
                  <a:schemeClr val="bg1"/>
                </a:solidFill>
              </a:rPr>
              <a:t>sleeping bag and a pillow</a:t>
            </a:r>
            <a:endParaRPr lang="en-GB" sz="20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600" dirty="0">
              <a:solidFill>
                <a:schemeClr val="bg1"/>
              </a:solidFill>
            </a:endParaRPr>
          </a:p>
          <a:p>
            <a:r>
              <a:rPr lang="en-GB" sz="2000" b="1" dirty="0">
                <a:solidFill>
                  <a:schemeClr val="bg1"/>
                </a:solidFill>
              </a:rPr>
              <a:t>🗓️ Parent Meeting:</a:t>
            </a:r>
          </a:p>
          <a:p>
            <a:r>
              <a:rPr lang="en-GB" sz="2000" dirty="0">
                <a:solidFill>
                  <a:schemeClr val="bg1"/>
                </a:solidFill>
              </a:rPr>
              <a:t>We’ll be holding a </a:t>
            </a:r>
            <a:r>
              <a:rPr lang="en-GB" sz="2000" b="1" dirty="0">
                <a:solidFill>
                  <a:schemeClr val="bg1"/>
                </a:solidFill>
              </a:rPr>
              <a:t>parent information meeting in April</a:t>
            </a:r>
            <a:r>
              <a:rPr lang="en-GB" sz="2000" dirty="0">
                <a:solidFill>
                  <a:schemeClr val="bg1"/>
                </a:solidFill>
              </a:rPr>
              <a:t> to share more details, answer questions, and go through what to expect.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dirty="0">
                <a:solidFill>
                  <a:schemeClr val="bg1"/>
                </a:solidFill>
              </a:rPr>
              <a:t>We’ll also send out a </a:t>
            </a:r>
            <a:r>
              <a:rPr lang="en-GB" sz="2000" b="1" dirty="0">
                <a:solidFill>
                  <a:schemeClr val="bg1"/>
                </a:solidFill>
              </a:rPr>
              <a:t>kit list and payment schedule</a:t>
            </a:r>
            <a:r>
              <a:rPr lang="en-GB" sz="2000" dirty="0">
                <a:solidFill>
                  <a:schemeClr val="bg1"/>
                </a:solidFill>
              </a:rPr>
              <a:t> soon.</a:t>
            </a:r>
          </a:p>
          <a:p>
            <a:endParaRPr lang="en-GB" sz="2000" dirty="0">
              <a:solidFill>
                <a:schemeClr val="bg1"/>
              </a:solidFill>
            </a:endParaRPr>
          </a:p>
          <a:p>
            <a:endParaRPr lang="en-GB" sz="2000" dirty="0">
              <a:solidFill>
                <a:schemeClr val="bg1"/>
              </a:solidFill>
            </a:endParaRPr>
          </a:p>
          <a:p>
            <a:r>
              <a:rPr lang="en-GB" sz="2000" i="1" dirty="0">
                <a:solidFill>
                  <a:schemeClr val="bg1"/>
                </a:solidFill>
              </a:rPr>
              <a:t>If you have any questions in the meantime, please don’t hesitate to get in touch.</a:t>
            </a:r>
          </a:p>
        </p:txBody>
      </p:sp>
    </p:spTree>
    <p:extLst>
      <p:ext uri="{BB962C8B-B14F-4D97-AF65-F5344CB8AC3E}">
        <p14:creationId xmlns:p14="http://schemas.microsoft.com/office/powerpoint/2010/main" val="401126707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3D97EBB-815D-4A20-9557-A4E033AF3C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46548" y="544116"/>
            <a:ext cx="4352925" cy="3264693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BB989A4-811E-4F35-BB8D-9EA87A0985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41043" y="492742"/>
            <a:ext cx="3941935" cy="295645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5C4FD00-9681-448D-B6FF-8EC4C904D2EC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87330" y="506058"/>
            <a:ext cx="4048470" cy="303635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A0C3604-4E98-411B-BE08-4A7AEDC3AC8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1615" y="3570638"/>
            <a:ext cx="3804357" cy="28532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318D0C5-EF3F-4FB9-9083-9346C189AD7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8158" y="3608647"/>
            <a:ext cx="4332471" cy="324935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C37CBF0-8CD9-4F43-80CF-FBE8D0509F6A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02697" y="527042"/>
            <a:ext cx="4216345" cy="316225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A22B875-0352-43B1-9F10-0128BDD2AA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75084" y="3529190"/>
            <a:ext cx="3804355" cy="2853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431028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117318"/>
            <a:ext cx="10889344" cy="1407302"/>
          </a:xfrm>
          <a:solidFill>
            <a:srgbClr val="423159"/>
          </a:solidFill>
        </p:spPr>
        <p:txBody>
          <a:bodyPr>
            <a:normAutofit/>
          </a:bodyPr>
          <a:lstStyle/>
          <a:p>
            <a:pPr algn="ctr"/>
            <a:br>
              <a:rPr lang="en-US" dirty="0"/>
            </a:b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0A97CAD-29D6-4793-A2DD-666675FE77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68" y="66650"/>
            <a:ext cx="1688984" cy="1426900"/>
          </a:xfrm>
          <a:prstGeom prst="rect">
            <a:avLst/>
          </a:prstGeom>
        </p:spPr>
      </p:pic>
      <p:sp>
        <p:nvSpPr>
          <p:cNvPr id="7" name="Title 1">
            <a:extLst>
              <a:ext uri="{FF2B5EF4-FFF2-40B4-BE49-F238E27FC236}">
                <a16:creationId xmlns:a16="http://schemas.microsoft.com/office/drawing/2014/main" id="{8696854C-41CB-473B-BF99-F252D9C55620}"/>
              </a:ext>
            </a:extLst>
          </p:cNvPr>
          <p:cNvSpPr txBox="1">
            <a:spLocks/>
          </p:cNvSpPr>
          <p:nvPr/>
        </p:nvSpPr>
        <p:spPr>
          <a:xfrm>
            <a:off x="1904564" y="0"/>
            <a:ext cx="10194067" cy="26256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6400" b="1" dirty="0">
                <a:solidFill>
                  <a:schemeClr val="bg1"/>
                </a:solidFill>
                <a:latin typeface="Arial" panose="020B0604020202020204" pitchFamily="34" charset="0"/>
                <a:ea typeface="HelloCutie" panose="02000603000000000000" pitchFamily="2" charset="0"/>
                <a:cs typeface="Arial" panose="020B0604020202020204" pitchFamily="34" charset="0"/>
              </a:rPr>
              <a:t>Thank you for listening!</a:t>
            </a:r>
            <a:endParaRPr lang="en-GB" sz="6400" dirty="0">
              <a:solidFill>
                <a:srgbClr val="FFFFFF"/>
              </a:solidFill>
              <a:latin typeface="Arial" panose="020B0604020202020204" pitchFamily="34" charset="0"/>
              <a:ea typeface="HelloCutie" panose="02000603000000000000" pitchFamily="2" charset="0"/>
              <a:cs typeface="Arial" panose="020B0604020202020204" pitchFamily="34" charset="0"/>
            </a:endParaRPr>
          </a:p>
          <a:p>
            <a:r>
              <a:rPr lang="en-GB" sz="6600" b="1" dirty="0">
                <a:solidFill>
                  <a:schemeClr val="bg1"/>
                </a:solidFill>
                <a:latin typeface="HelloCutie" panose="02000603000000000000" pitchFamily="2" charset="0"/>
                <a:ea typeface="HelloCutie" panose="02000603000000000000" pitchFamily="2" charset="0"/>
              </a:rPr>
              <a:t> </a:t>
            </a:r>
          </a:p>
        </p:txBody>
      </p:sp>
      <p:sp>
        <p:nvSpPr>
          <p:cNvPr id="10" name="Rectangle 9"/>
          <p:cNvSpPr/>
          <p:nvPr/>
        </p:nvSpPr>
        <p:spPr>
          <a:xfrm>
            <a:off x="93367" y="1524620"/>
            <a:ext cx="12005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solidFill>
                  <a:schemeClr val="bg1"/>
                </a:solidFill>
                <a:latin typeface="HelloCutie" panose="02000603000000000000" pitchFamily="2" charset="0"/>
                <a:ea typeface="HelloCutie" panose="02000603000000000000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040130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1680</TotalTime>
  <Words>2222</Words>
  <Application>Microsoft Office PowerPoint</Application>
  <PresentationFormat>Widescreen</PresentationFormat>
  <Paragraphs>311</Paragraphs>
  <Slides>29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29</vt:i4>
      </vt:variant>
    </vt:vector>
  </HeadingPairs>
  <TitlesOfParts>
    <vt:vector size="36" baseType="lpstr">
      <vt:lpstr>Arial</vt:lpstr>
      <vt:lpstr>Calibri</vt:lpstr>
      <vt:lpstr>Calibri Light</vt:lpstr>
      <vt:lpstr>HelloCutie</vt:lpstr>
      <vt:lpstr>Times-Roman</vt:lpstr>
      <vt:lpstr>Wingdings</vt:lpstr>
      <vt:lpstr>Office Theme</vt:lpstr>
      <vt:lpstr>Year 4 - Meet the teacher</vt:lpstr>
      <vt:lpstr>Year 4 Staff</vt:lpstr>
      <vt:lpstr>Attendance Matters At Emmaus</vt:lpstr>
      <vt:lpstr>🌟 Whole School Rules at Emmaus</vt:lpstr>
      <vt:lpstr>🌟 School Rewards at Emmaus</vt:lpstr>
      <vt:lpstr>PowerPoint Presentation</vt:lpstr>
      <vt:lpstr>Warnings and Consequences</vt:lpstr>
      <vt:lpstr> </vt:lpstr>
      <vt:lpstr>PowerPoint Presentation</vt:lpstr>
      <vt:lpstr>This Year’s Topics:</vt:lpstr>
      <vt:lpstr>Year 4’s Multiplication Tables Check (MTC)</vt:lpstr>
      <vt:lpstr>Year 4’s Multiplication Tables Check (MTC)</vt:lpstr>
      <vt:lpstr>Other Key Information:</vt:lpstr>
      <vt:lpstr> Reading is everything at Emmaus Our aim is to ensure that every child becomes a fluent reader </vt:lpstr>
      <vt:lpstr>Reading in Year 4 Our aim is to ensure that every child becomes a fluent reader.  </vt:lpstr>
      <vt:lpstr>Reading is everything at Emmaus</vt:lpstr>
      <vt:lpstr>PowerPoint Presentation</vt:lpstr>
      <vt:lpstr>Spellings </vt:lpstr>
      <vt:lpstr>PowerPoint Presentation</vt:lpstr>
      <vt:lpstr>🏃‍♀️ Year 4 PE Kit – What Your Child Needs   </vt:lpstr>
      <vt:lpstr>Collective Worship and PSHE</vt:lpstr>
      <vt:lpstr> </vt:lpstr>
      <vt:lpstr> </vt:lpstr>
      <vt:lpstr> </vt:lpstr>
      <vt:lpstr>🏕️ Year 4 PGL Residential – Important Information</vt:lpstr>
      <vt:lpstr>🏕️ Year 4 PGL Residential – Important Information</vt:lpstr>
      <vt:lpstr>🏕️ Year 4 PGL Residential – Important Information</vt:lpstr>
      <vt:lpstr>PowerPoint Presentation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Attendance Matters At Emmaus</dc:title>
  <dc:creator>Mrs C Yates</dc:creator>
  <cp:lastModifiedBy>Sue Dickson</cp:lastModifiedBy>
  <cp:revision>66</cp:revision>
  <cp:lastPrinted>2024-09-25T09:47:11Z</cp:lastPrinted>
  <dcterms:created xsi:type="dcterms:W3CDTF">2022-09-06T10:16:50Z</dcterms:created>
  <dcterms:modified xsi:type="dcterms:W3CDTF">2025-09-15T14:54:22Z</dcterms:modified>
</cp:coreProperties>
</file>