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6" r:id="rId3"/>
    <p:sldId id="259" r:id="rId4"/>
    <p:sldId id="285" r:id="rId5"/>
    <p:sldId id="283" r:id="rId6"/>
    <p:sldId id="260" r:id="rId7"/>
    <p:sldId id="262" r:id="rId8"/>
    <p:sldId id="263" r:id="rId9"/>
    <p:sldId id="275" r:id="rId10"/>
    <p:sldId id="265" r:id="rId11"/>
    <p:sldId id="264" r:id="rId12"/>
    <p:sldId id="267" r:id="rId13"/>
    <p:sldId id="271" r:id="rId14"/>
    <p:sldId id="281" r:id="rId15"/>
    <p:sldId id="269" r:id="rId16"/>
    <p:sldId id="270" r:id="rId17"/>
    <p:sldId id="268" r:id="rId18"/>
    <p:sldId id="276" r:id="rId19"/>
    <p:sldId id="282" r:id="rId20"/>
    <p:sldId id="280" r:id="rId21"/>
    <p:sldId id="278" r:id="rId2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18" autoAdjust="0"/>
    <p:restoredTop sz="94660"/>
  </p:normalViewPr>
  <p:slideViewPr>
    <p:cSldViewPr snapToGrid="0">
      <p:cViewPr varScale="1">
        <p:scale>
          <a:sx n="160" d="100"/>
          <a:sy n="160" d="100"/>
        </p:scale>
        <p:origin x="-752" y="-10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xmlns=""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xmlns=""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8" name="Footer Placeholder 7">
            <a:extLst>
              <a:ext uri="{FF2B5EF4-FFF2-40B4-BE49-F238E27FC236}">
                <a16:creationId xmlns:a16="http://schemas.microsoft.com/office/drawing/2014/main" xmlns=""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4" name="Footer Placeholder 3">
            <a:extLst>
              <a:ext uri="{FF2B5EF4-FFF2-40B4-BE49-F238E27FC236}">
                <a16:creationId xmlns:a16="http://schemas.microsoft.com/office/drawing/2014/main" xmlns=""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3" name="Footer Placeholder 2">
            <a:extLst>
              <a:ext uri="{FF2B5EF4-FFF2-40B4-BE49-F238E27FC236}">
                <a16:creationId xmlns:a16="http://schemas.microsoft.com/office/drawing/2014/main" xmlns=""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D8A7"/>
            </a:gs>
            <a:gs pos="74000">
              <a:srgbClr val="FFE8FF">
                <a:lumMod val="45000"/>
                <a:lumOff val="55000"/>
              </a:srgbClr>
            </a:gs>
            <a:gs pos="83000">
              <a:srgbClr val="FFE8FF">
                <a:lumMod val="45000"/>
                <a:lumOff val="55000"/>
              </a:srgbClr>
            </a:gs>
            <a:gs pos="100000">
              <a:srgbClr val="FFE8FF">
                <a:lumMod val="93000"/>
                <a:lumOff val="7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p:txBody>
          <a:bodyPr>
            <a:normAutofit/>
          </a:bodyPr>
          <a:lstStyle/>
          <a:p>
            <a:pPr algn="ctr"/>
            <a:r>
              <a:rPr lang="en-GB" sz="7200" b="1" dirty="0"/>
              <a:t>Year 2</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681038" y="1584952"/>
            <a:ext cx="8543925" cy="481347"/>
          </a:xfrm>
        </p:spPr>
        <p:txBody>
          <a:bodyPr/>
          <a:lstStyle/>
          <a:p>
            <a:pPr marL="0" indent="0" algn="ctr">
              <a:buNone/>
            </a:pPr>
            <a:r>
              <a:rPr lang="en-GB" dirty="0"/>
              <a:t>We meet God’s love in the community</a:t>
            </a:r>
          </a:p>
        </p:txBody>
      </p:sp>
      <p:pic>
        <p:nvPicPr>
          <p:cNvPr id="5" name="Picture 4">
            <a:extLst>
              <a:ext uri="{FF2B5EF4-FFF2-40B4-BE49-F238E27FC236}">
                <a16:creationId xmlns:a16="http://schemas.microsoft.com/office/drawing/2014/main" xmlns="" id="{95D34E23-7973-438C-BF7B-326E926297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16225" y="2265495"/>
            <a:ext cx="3691963" cy="4508455"/>
          </a:xfrm>
          <a:prstGeom prst="rect">
            <a:avLst/>
          </a:prstGeom>
        </p:spPr>
      </p:pic>
      <p:sp>
        <p:nvSpPr>
          <p:cNvPr id="6" name="Rectangle: Rounded Corners 5">
            <a:extLst>
              <a:ext uri="{FF2B5EF4-FFF2-40B4-BE49-F238E27FC236}">
                <a16:creationId xmlns:a16="http://schemas.microsoft.com/office/drawing/2014/main" xmlns=""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xmlns="" id="{F2803C26-5B18-47CC-B5A0-28B739FC4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200329"/>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smtClean="0">
                <a:latin typeface="Arial"/>
                <a:cs typeface="Arial"/>
              </a:rPr>
              <a:t>Most of the mages </a:t>
            </a:r>
            <a:r>
              <a:rPr lang="en-US" sz="900" dirty="0">
                <a:latin typeface="Arial"/>
                <a:cs typeface="Arial"/>
              </a:rPr>
              <a:t>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smtClean="0">
                <a:latin typeface="Arial"/>
                <a:cs typeface="Arial"/>
              </a:rPr>
              <a:t>Other image </a:t>
            </a:r>
            <a:r>
              <a:rPr lang="en-US" sz="900" i="1" dirty="0">
                <a:latin typeface="Arial"/>
                <a:cs typeface="Arial"/>
              </a:rPr>
              <a:t>credits</a:t>
            </a:r>
          </a:p>
          <a:p>
            <a:endParaRPr lang="en-US" sz="900" dirty="0">
              <a:latin typeface="Arial"/>
              <a:cs typeface="Arial"/>
            </a:endParaRPr>
          </a:p>
          <a:p>
            <a:r>
              <a:rPr lang="en-US" sz="900" dirty="0" smtClean="0">
                <a:latin typeface="Arial"/>
                <a:cs typeface="Arial"/>
              </a:rPr>
              <a:t>Slide 4</a:t>
            </a:r>
            <a:r>
              <a:rPr lang="en-US" sz="900" dirty="0">
                <a:latin typeface="Arial"/>
                <a:cs typeface="Arial"/>
              </a:rPr>
              <a:t>	Hand, writing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(as Year 1, 5)	</a:t>
            </a:r>
            <a:r>
              <a:rPr lang="en-US" sz="900" dirty="0" err="1" smtClean="0">
                <a:latin typeface="Arial"/>
                <a:cs typeface="Arial"/>
              </a:rPr>
              <a:t>maxpixel.net</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2649463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681038" y="1584951"/>
            <a:ext cx="8543925" cy="1599496"/>
          </a:xfrm>
        </p:spPr>
        <p:txBody>
          <a:bodyPr>
            <a:normAutofit/>
          </a:bodyPr>
          <a:lstStyle/>
          <a:p>
            <a:pPr marL="0" indent="0">
              <a:lnSpc>
                <a:spcPts val="3360"/>
              </a:lnSpc>
              <a:buNone/>
            </a:pPr>
            <a:r>
              <a:rPr lang="en-GB" dirty="0"/>
              <a:t>To describe how we are growing and developing in diverse communities that are </a:t>
            </a:r>
            <a:r>
              <a:rPr lang="en-GB" dirty="0" smtClean="0"/>
              <a:t>God-given</a:t>
            </a:r>
            <a:r>
              <a:rPr lang="en-GB" dirty="0"/>
              <a:t>.</a:t>
            </a:r>
          </a:p>
        </p:txBody>
      </p:sp>
      <p:pic>
        <p:nvPicPr>
          <p:cNvPr id="11" name="Picture 10">
            <a:hlinkClick r:id="" action="ppaction://hlinkshowjump?jump=endshow"/>
            <a:extLst>
              <a:ext uri="{FF2B5EF4-FFF2-40B4-BE49-F238E27FC236}">
                <a16:creationId xmlns:a16="http://schemas.microsoft.com/office/drawing/2014/main" xmlns=""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xmlns=""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6" name="Picture 5">
            <a:extLst>
              <a:ext uri="{FF2B5EF4-FFF2-40B4-BE49-F238E27FC236}">
                <a16:creationId xmlns:a16="http://schemas.microsoft.com/office/drawing/2014/main" xmlns="" id="{978D91B9-FF0A-444D-892B-A265E17C2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2979" y="2604083"/>
            <a:ext cx="3224561" cy="3968691"/>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16FD7EB0-0DEE-4F14-BF15-1AA0D0ED2D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087" y="508000"/>
            <a:ext cx="5991135" cy="598311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5" name="TextBox 14">
            <a:extLst>
              <a:ext uri="{FF2B5EF4-FFF2-40B4-BE49-F238E27FC236}">
                <a16:creationId xmlns="" xmlns:a16="http://schemas.microsoft.com/office/drawing/2014/main" id="{AF354BD1-CEE8-483B-A82C-D756E64F5E86}"/>
              </a:ext>
            </a:extLst>
          </p:cNvPr>
          <p:cNvSpPr txBox="1"/>
          <p:nvPr/>
        </p:nvSpPr>
        <p:spPr>
          <a:xfrm>
            <a:off x="732710" y="843883"/>
            <a:ext cx="1672603" cy="461665"/>
          </a:xfrm>
          <a:prstGeom prst="rect">
            <a:avLst/>
          </a:prstGeom>
          <a:noFill/>
        </p:spPr>
        <p:txBody>
          <a:bodyPr wrap="none" rtlCol="0">
            <a:spAutoFit/>
          </a:bodyPr>
          <a:lstStyle/>
          <a:p>
            <a:r>
              <a:rPr lang="en-GB" sz="2400" dirty="0">
                <a:latin typeface="Arial"/>
              </a:rPr>
              <a:t>community</a:t>
            </a:r>
          </a:p>
        </p:txBody>
      </p:sp>
      <p:sp>
        <p:nvSpPr>
          <p:cNvPr id="16" name="TextBox 15">
            <a:extLst>
              <a:ext uri="{FF2B5EF4-FFF2-40B4-BE49-F238E27FC236}">
                <a16:creationId xmlns="" xmlns:a16="http://schemas.microsoft.com/office/drawing/2014/main" id="{FEBA2416-EB4B-4AB9-B304-47BE06D59B8A}"/>
              </a:ext>
            </a:extLst>
          </p:cNvPr>
          <p:cNvSpPr txBox="1"/>
          <p:nvPr/>
        </p:nvSpPr>
        <p:spPr>
          <a:xfrm>
            <a:off x="747870" y="1541637"/>
            <a:ext cx="817652" cy="830997"/>
          </a:xfrm>
          <a:prstGeom prst="rect">
            <a:avLst/>
          </a:prstGeom>
          <a:noFill/>
        </p:spPr>
        <p:txBody>
          <a:bodyPr wrap="none" rtlCol="0">
            <a:spAutoFit/>
          </a:bodyPr>
          <a:lstStyle/>
          <a:p>
            <a:r>
              <a:rPr lang="en-GB" sz="2400" dirty="0">
                <a:latin typeface="Arial"/>
              </a:rPr>
              <a:t>local	</a:t>
            </a:r>
          </a:p>
        </p:txBody>
      </p:sp>
      <p:sp>
        <p:nvSpPr>
          <p:cNvPr id="19" name="TextBox 18">
            <a:extLst>
              <a:ext uri="{FF2B5EF4-FFF2-40B4-BE49-F238E27FC236}">
                <a16:creationId xmlns="" xmlns:a16="http://schemas.microsoft.com/office/drawing/2014/main" id="{27EFB0E9-F8C7-4E4C-BE31-957179351CA5}"/>
              </a:ext>
            </a:extLst>
          </p:cNvPr>
          <p:cNvSpPr txBox="1"/>
          <p:nvPr/>
        </p:nvSpPr>
        <p:spPr>
          <a:xfrm>
            <a:off x="747873" y="2262917"/>
            <a:ext cx="1006105" cy="461665"/>
          </a:xfrm>
          <a:prstGeom prst="rect">
            <a:avLst/>
          </a:prstGeom>
          <a:noFill/>
        </p:spPr>
        <p:txBody>
          <a:bodyPr wrap="none" rtlCol="0">
            <a:spAutoFit/>
          </a:bodyPr>
          <a:lstStyle/>
          <a:p>
            <a:r>
              <a:rPr lang="en-GB" sz="2400" dirty="0">
                <a:latin typeface="Arial"/>
              </a:rPr>
              <a:t>global</a:t>
            </a:r>
          </a:p>
        </p:txBody>
      </p:sp>
      <p:sp>
        <p:nvSpPr>
          <p:cNvPr id="20" name="TextBox 19">
            <a:extLst>
              <a:ext uri="{FF2B5EF4-FFF2-40B4-BE49-F238E27FC236}">
                <a16:creationId xmlns="" xmlns:a16="http://schemas.microsoft.com/office/drawing/2014/main" id="{EFB430B5-CBB0-44AF-91AF-B6A729020E86}"/>
              </a:ext>
            </a:extLst>
          </p:cNvPr>
          <p:cNvSpPr txBox="1"/>
          <p:nvPr/>
        </p:nvSpPr>
        <p:spPr>
          <a:xfrm>
            <a:off x="747872" y="2986548"/>
            <a:ext cx="1095172" cy="461665"/>
          </a:xfrm>
          <a:prstGeom prst="rect">
            <a:avLst/>
          </a:prstGeom>
          <a:noFill/>
        </p:spPr>
        <p:txBody>
          <a:bodyPr wrap="none" rtlCol="0">
            <a:spAutoFit/>
          </a:bodyPr>
          <a:lstStyle/>
          <a:p>
            <a:r>
              <a:rPr lang="en-GB" sz="2400" dirty="0">
                <a:latin typeface="Arial"/>
              </a:rPr>
              <a:t>impact</a:t>
            </a:r>
          </a:p>
        </p:txBody>
      </p:sp>
      <p:sp>
        <p:nvSpPr>
          <p:cNvPr id="25" name="TextBox 24">
            <a:extLst>
              <a:ext uri="{FF2B5EF4-FFF2-40B4-BE49-F238E27FC236}">
                <a16:creationId xmlns="" xmlns:a16="http://schemas.microsoft.com/office/drawing/2014/main" id="{F4EC3035-6575-41B7-9768-A652072072F2}"/>
              </a:ext>
            </a:extLst>
          </p:cNvPr>
          <p:cNvSpPr txBox="1"/>
          <p:nvPr/>
        </p:nvSpPr>
        <p:spPr>
          <a:xfrm>
            <a:off x="747871" y="3713581"/>
            <a:ext cx="1963699" cy="461665"/>
          </a:xfrm>
          <a:prstGeom prst="rect">
            <a:avLst/>
          </a:prstGeom>
          <a:noFill/>
        </p:spPr>
        <p:txBody>
          <a:bodyPr wrap="none" rtlCol="0">
            <a:spAutoFit/>
          </a:bodyPr>
          <a:lstStyle/>
          <a:p>
            <a:r>
              <a:rPr lang="en-GB" sz="2400" dirty="0">
                <a:latin typeface="Arial"/>
              </a:rPr>
              <a:t>responsibility</a:t>
            </a:r>
            <a:endParaRPr lang="en-GB" sz="2000" dirty="0">
              <a:latin typeface="Arial"/>
            </a:endParaRPr>
          </a:p>
        </p:txBody>
      </p:sp>
      <p:sp>
        <p:nvSpPr>
          <p:cNvPr id="50" name="TextBox 49">
            <a:extLst>
              <a:ext uri="{FF2B5EF4-FFF2-40B4-BE49-F238E27FC236}">
                <a16:creationId xmlns="" xmlns:a16="http://schemas.microsoft.com/office/drawing/2014/main" id="{254A6F0C-A265-4872-A2A7-4688EFA75238}"/>
              </a:ext>
            </a:extLst>
          </p:cNvPr>
          <p:cNvSpPr txBox="1"/>
          <p:nvPr/>
        </p:nvSpPr>
        <p:spPr>
          <a:xfrm>
            <a:off x="761981" y="4426867"/>
            <a:ext cx="885880" cy="461665"/>
          </a:xfrm>
          <a:prstGeom prst="rect">
            <a:avLst/>
          </a:prstGeom>
          <a:noFill/>
        </p:spPr>
        <p:txBody>
          <a:bodyPr wrap="none" rtlCol="0">
            <a:spAutoFit/>
          </a:bodyPr>
          <a:lstStyle/>
          <a:p>
            <a:r>
              <a:rPr lang="en-GB" sz="2400" dirty="0">
                <a:latin typeface="Arial"/>
              </a:rPr>
              <a:t>harm</a:t>
            </a:r>
          </a:p>
        </p:txBody>
      </p:sp>
      <p:sp>
        <p:nvSpPr>
          <p:cNvPr id="52" name="TextBox 51">
            <a:extLst>
              <a:ext uri="{FF2B5EF4-FFF2-40B4-BE49-F238E27FC236}">
                <a16:creationId xmlns="" xmlns:a16="http://schemas.microsoft.com/office/drawing/2014/main" id="{F6AD702E-9D97-41C0-B749-7DE51A3CB6E8}"/>
              </a:ext>
            </a:extLst>
          </p:cNvPr>
          <p:cNvSpPr txBox="1"/>
          <p:nvPr/>
        </p:nvSpPr>
        <p:spPr>
          <a:xfrm>
            <a:off x="769796" y="5150326"/>
            <a:ext cx="1279317" cy="461665"/>
          </a:xfrm>
          <a:prstGeom prst="rect">
            <a:avLst/>
          </a:prstGeom>
          <a:noFill/>
        </p:spPr>
        <p:txBody>
          <a:bodyPr wrap="none" rtlCol="0">
            <a:spAutoFit/>
          </a:bodyPr>
          <a:lstStyle/>
          <a:p>
            <a:r>
              <a:rPr lang="en-GB" sz="2400" dirty="0">
                <a:latin typeface="Arial"/>
              </a:rPr>
              <a:t>improve</a:t>
            </a:r>
          </a:p>
        </p:txBody>
      </p:sp>
      <p:sp>
        <p:nvSpPr>
          <p:cNvPr id="54" name="TextBox 53">
            <a:extLst>
              <a:ext uri="{FF2B5EF4-FFF2-40B4-BE49-F238E27FC236}">
                <a16:creationId xmlns="" xmlns:a16="http://schemas.microsoft.com/office/drawing/2014/main" id="{ADD0EAA0-93D0-41AB-9D02-C1F33425BFC3}"/>
              </a:ext>
            </a:extLst>
          </p:cNvPr>
          <p:cNvSpPr txBox="1"/>
          <p:nvPr/>
        </p:nvSpPr>
        <p:spPr>
          <a:xfrm>
            <a:off x="2773969" y="2973917"/>
            <a:ext cx="971690" cy="461665"/>
          </a:xfrm>
          <a:prstGeom prst="rect">
            <a:avLst/>
          </a:prstGeom>
          <a:noFill/>
        </p:spPr>
        <p:txBody>
          <a:bodyPr wrap="none" rtlCol="0">
            <a:spAutoFit/>
          </a:bodyPr>
          <a:lstStyle/>
          <a:p>
            <a:r>
              <a:rPr lang="en-GB" sz="2400" dirty="0">
                <a:latin typeface="Arial"/>
              </a:rPr>
              <a:t>father</a:t>
            </a:r>
          </a:p>
        </p:txBody>
      </p:sp>
      <p:sp>
        <p:nvSpPr>
          <p:cNvPr id="56" name="TextBox 55">
            <a:extLst>
              <a:ext uri="{FF2B5EF4-FFF2-40B4-BE49-F238E27FC236}">
                <a16:creationId xmlns="" xmlns:a16="http://schemas.microsoft.com/office/drawing/2014/main" id="{944C669C-7CEC-4001-88B9-DAE501357C69}"/>
              </a:ext>
            </a:extLst>
          </p:cNvPr>
          <p:cNvSpPr txBox="1"/>
          <p:nvPr/>
        </p:nvSpPr>
        <p:spPr>
          <a:xfrm>
            <a:off x="1002673" y="5862063"/>
            <a:ext cx="1604676" cy="461665"/>
          </a:xfrm>
          <a:prstGeom prst="rect">
            <a:avLst/>
          </a:prstGeom>
          <a:noFill/>
        </p:spPr>
        <p:txBody>
          <a:bodyPr wrap="none" rtlCol="0">
            <a:spAutoFit/>
          </a:bodyPr>
          <a:lstStyle/>
          <a:p>
            <a:r>
              <a:rPr lang="en-GB" sz="2400" dirty="0">
                <a:latin typeface="Arial"/>
              </a:rPr>
              <a:t>God-given</a:t>
            </a:r>
          </a:p>
        </p:txBody>
      </p:sp>
      <p:sp>
        <p:nvSpPr>
          <p:cNvPr id="60" name="TextBox 59">
            <a:extLst>
              <a:ext uri="{FF2B5EF4-FFF2-40B4-BE49-F238E27FC236}">
                <a16:creationId xmlns="" xmlns:a16="http://schemas.microsoft.com/office/drawing/2014/main" id="{F0ECEBC9-82BA-4180-B177-FF3951DCD5CF}"/>
              </a:ext>
            </a:extLst>
          </p:cNvPr>
          <p:cNvSpPr txBox="1"/>
          <p:nvPr/>
        </p:nvSpPr>
        <p:spPr>
          <a:xfrm>
            <a:off x="2760917" y="1549328"/>
            <a:ext cx="988372" cy="461665"/>
          </a:xfrm>
          <a:prstGeom prst="rect">
            <a:avLst/>
          </a:prstGeom>
          <a:noFill/>
        </p:spPr>
        <p:txBody>
          <a:bodyPr wrap="none" rtlCol="0">
            <a:spAutoFit/>
          </a:bodyPr>
          <a:lstStyle/>
          <a:p>
            <a:r>
              <a:rPr lang="en-GB" sz="2400" dirty="0">
                <a:latin typeface="Arial"/>
              </a:rPr>
              <a:t>family</a:t>
            </a:r>
          </a:p>
        </p:txBody>
      </p:sp>
      <p:sp>
        <p:nvSpPr>
          <p:cNvPr id="62" name="TextBox 61">
            <a:extLst>
              <a:ext uri="{FF2B5EF4-FFF2-40B4-BE49-F238E27FC236}">
                <a16:creationId xmlns="" xmlns:a16="http://schemas.microsoft.com/office/drawing/2014/main" id="{F55EFF81-3EA8-405F-8DFB-D13CCA46F43E}"/>
              </a:ext>
            </a:extLst>
          </p:cNvPr>
          <p:cNvSpPr txBox="1"/>
          <p:nvPr/>
        </p:nvSpPr>
        <p:spPr>
          <a:xfrm>
            <a:off x="2760917" y="2263136"/>
            <a:ext cx="1176825" cy="461665"/>
          </a:xfrm>
          <a:prstGeom prst="rect">
            <a:avLst/>
          </a:prstGeom>
          <a:noFill/>
        </p:spPr>
        <p:txBody>
          <a:bodyPr wrap="none" rtlCol="0">
            <a:spAutoFit/>
          </a:bodyPr>
          <a:lstStyle/>
          <a:p>
            <a:r>
              <a:rPr lang="en-GB" sz="2400" dirty="0">
                <a:latin typeface="Arial"/>
              </a:rPr>
              <a:t>diverse</a:t>
            </a:r>
          </a:p>
        </p:txBody>
      </p:sp>
      <p:sp>
        <p:nvSpPr>
          <p:cNvPr id="64" name="TextBox 63">
            <a:extLst>
              <a:ext uri="{FF2B5EF4-FFF2-40B4-BE49-F238E27FC236}">
                <a16:creationId xmlns="" xmlns:a16="http://schemas.microsoft.com/office/drawing/2014/main" id="{547FD28F-A4D7-4A95-9909-43BDB0C095F8}"/>
              </a:ext>
            </a:extLst>
          </p:cNvPr>
          <p:cNvSpPr txBox="1"/>
          <p:nvPr/>
        </p:nvSpPr>
        <p:spPr>
          <a:xfrm>
            <a:off x="2764173" y="3711725"/>
            <a:ext cx="1146468" cy="461665"/>
          </a:xfrm>
          <a:prstGeom prst="rect">
            <a:avLst/>
          </a:prstGeom>
          <a:noFill/>
        </p:spPr>
        <p:txBody>
          <a:bodyPr wrap="none" rtlCol="0">
            <a:spAutoFit/>
          </a:bodyPr>
          <a:lstStyle/>
          <a:p>
            <a:r>
              <a:rPr lang="en-GB" sz="2400" dirty="0">
                <a:latin typeface="Arial"/>
              </a:rPr>
              <a:t>mother</a:t>
            </a:r>
          </a:p>
        </p:txBody>
      </p:sp>
      <p:sp>
        <p:nvSpPr>
          <p:cNvPr id="66" name="TextBox 65">
            <a:extLst>
              <a:ext uri="{FF2B5EF4-FFF2-40B4-BE49-F238E27FC236}">
                <a16:creationId xmlns="" xmlns:a16="http://schemas.microsoft.com/office/drawing/2014/main" id="{96F5EF25-865F-4E9C-B608-37310C6E1F26}"/>
              </a:ext>
            </a:extLst>
          </p:cNvPr>
          <p:cNvSpPr txBox="1"/>
          <p:nvPr/>
        </p:nvSpPr>
        <p:spPr>
          <a:xfrm>
            <a:off x="2773969" y="5130290"/>
            <a:ext cx="1382560" cy="461665"/>
          </a:xfrm>
          <a:prstGeom prst="rect">
            <a:avLst/>
          </a:prstGeom>
          <a:noFill/>
        </p:spPr>
        <p:txBody>
          <a:bodyPr wrap="none" rtlCol="0">
            <a:spAutoFit/>
          </a:bodyPr>
          <a:lstStyle/>
          <a:p>
            <a:r>
              <a:rPr lang="en-GB" sz="2400" dirty="0">
                <a:latin typeface="Arial"/>
              </a:rPr>
              <a:t>guardian</a:t>
            </a:r>
          </a:p>
        </p:txBody>
      </p:sp>
      <p:sp>
        <p:nvSpPr>
          <p:cNvPr id="68" name="TextBox 67">
            <a:extLst>
              <a:ext uri="{FF2B5EF4-FFF2-40B4-BE49-F238E27FC236}">
                <a16:creationId xmlns="" xmlns:a16="http://schemas.microsoft.com/office/drawing/2014/main" id="{A3E4B3C2-FF9E-4D65-84D7-90B683D8D0ED}"/>
              </a:ext>
            </a:extLst>
          </p:cNvPr>
          <p:cNvSpPr txBox="1"/>
          <p:nvPr/>
        </p:nvSpPr>
        <p:spPr>
          <a:xfrm>
            <a:off x="2773969" y="5857166"/>
            <a:ext cx="1245503" cy="461665"/>
          </a:xfrm>
          <a:prstGeom prst="rect">
            <a:avLst/>
          </a:prstGeom>
          <a:noFill/>
        </p:spPr>
        <p:txBody>
          <a:bodyPr wrap="none" rtlCol="0">
            <a:spAutoFit/>
          </a:bodyPr>
          <a:lstStyle/>
          <a:p>
            <a:r>
              <a:rPr lang="en-GB" sz="2400" dirty="0">
                <a:latin typeface="Arial"/>
              </a:rPr>
              <a:t>feelings</a:t>
            </a:r>
          </a:p>
        </p:txBody>
      </p:sp>
      <p:sp>
        <p:nvSpPr>
          <p:cNvPr id="70" name="TextBox 69">
            <a:extLst>
              <a:ext uri="{FF2B5EF4-FFF2-40B4-BE49-F238E27FC236}">
                <a16:creationId xmlns="" xmlns:a16="http://schemas.microsoft.com/office/drawing/2014/main" id="{BE6AC0EA-9465-4CFA-978B-B805D519F4D9}"/>
              </a:ext>
            </a:extLst>
          </p:cNvPr>
          <p:cNvSpPr txBox="1"/>
          <p:nvPr/>
        </p:nvSpPr>
        <p:spPr>
          <a:xfrm>
            <a:off x="2773968" y="4431970"/>
            <a:ext cx="889987" cy="461665"/>
          </a:xfrm>
          <a:prstGeom prst="rect">
            <a:avLst/>
          </a:prstGeom>
          <a:noFill/>
        </p:spPr>
        <p:txBody>
          <a:bodyPr wrap="none" rtlCol="0">
            <a:spAutoFit/>
          </a:bodyPr>
          <a:lstStyle/>
          <a:p>
            <a:r>
              <a:rPr lang="en-GB" sz="2400" dirty="0">
                <a:latin typeface="Arial"/>
              </a:rPr>
              <a:t>carer</a:t>
            </a:r>
          </a:p>
        </p:txBody>
      </p:sp>
      <p:sp>
        <p:nvSpPr>
          <p:cNvPr id="72" name="TextBox 71">
            <a:extLst>
              <a:ext uri="{FF2B5EF4-FFF2-40B4-BE49-F238E27FC236}">
                <a16:creationId xmlns="" xmlns:a16="http://schemas.microsoft.com/office/drawing/2014/main" id="{8E43A7E8-3FB5-4F29-9285-4A3C1B89EE2C}"/>
              </a:ext>
            </a:extLst>
          </p:cNvPr>
          <p:cNvSpPr txBox="1"/>
          <p:nvPr/>
        </p:nvSpPr>
        <p:spPr>
          <a:xfrm>
            <a:off x="4367295" y="5150674"/>
            <a:ext cx="1197764" cy="461665"/>
          </a:xfrm>
          <a:prstGeom prst="rect">
            <a:avLst/>
          </a:prstGeom>
          <a:noFill/>
        </p:spPr>
        <p:txBody>
          <a:bodyPr wrap="none" rtlCol="0">
            <a:spAutoFit/>
          </a:bodyPr>
          <a:lstStyle/>
          <a:p>
            <a:r>
              <a:rPr lang="en-GB" sz="2400" dirty="0">
                <a:latin typeface="Arial"/>
              </a:rPr>
              <a:t>respect</a:t>
            </a:r>
          </a:p>
        </p:txBody>
      </p:sp>
      <p:sp>
        <p:nvSpPr>
          <p:cNvPr id="74" name="TextBox 73">
            <a:extLst>
              <a:ext uri="{FF2B5EF4-FFF2-40B4-BE49-F238E27FC236}">
                <a16:creationId xmlns="" xmlns:a16="http://schemas.microsoft.com/office/drawing/2014/main" id="{547EDB33-790E-4052-87B8-71DF3A4253C0}"/>
              </a:ext>
            </a:extLst>
          </p:cNvPr>
          <p:cNvSpPr txBox="1"/>
          <p:nvPr/>
        </p:nvSpPr>
        <p:spPr>
          <a:xfrm>
            <a:off x="4390040" y="5860815"/>
            <a:ext cx="937727" cy="461665"/>
          </a:xfrm>
          <a:prstGeom prst="rect">
            <a:avLst/>
          </a:prstGeom>
          <a:noFill/>
        </p:spPr>
        <p:txBody>
          <a:bodyPr wrap="none" rtlCol="0">
            <a:spAutoFit/>
          </a:bodyPr>
          <a:lstStyle/>
          <a:p>
            <a:r>
              <a:rPr lang="en-GB" sz="2400" dirty="0">
                <a:latin typeface="Arial"/>
              </a:rPr>
              <a:t>equal</a:t>
            </a:r>
          </a:p>
        </p:txBody>
      </p:sp>
      <p:sp>
        <p:nvSpPr>
          <p:cNvPr id="106" name="TextBox 105">
            <a:extLst>
              <a:ext uri="{FF2B5EF4-FFF2-40B4-BE49-F238E27FC236}">
                <a16:creationId xmlns="" xmlns:a16="http://schemas.microsoft.com/office/drawing/2014/main" id="{D57B4603-FFD0-4246-8FA1-1C93650645DC}"/>
              </a:ext>
            </a:extLst>
          </p:cNvPr>
          <p:cNvSpPr txBox="1"/>
          <p:nvPr/>
        </p:nvSpPr>
        <p:spPr>
          <a:xfrm>
            <a:off x="2773968" y="846253"/>
            <a:ext cx="1519617" cy="461665"/>
          </a:xfrm>
          <a:prstGeom prst="rect">
            <a:avLst/>
          </a:prstGeom>
          <a:noFill/>
        </p:spPr>
        <p:txBody>
          <a:bodyPr wrap="none" rtlCol="0">
            <a:spAutoFit/>
          </a:bodyPr>
          <a:lstStyle/>
          <a:p>
            <a:r>
              <a:rPr lang="en-GB" sz="2400" dirty="0">
                <a:latin typeface="Arial"/>
              </a:rPr>
              <a:t>belonging</a:t>
            </a:r>
          </a:p>
        </p:txBody>
      </p:sp>
      <p:sp>
        <p:nvSpPr>
          <p:cNvPr id="108" name="TextBox 107">
            <a:extLst>
              <a:ext uri="{FF2B5EF4-FFF2-40B4-BE49-F238E27FC236}">
                <a16:creationId xmlns="" xmlns:a16="http://schemas.microsoft.com/office/drawing/2014/main" id="{8A774904-876C-410E-90D0-E73E5ACB3E86}"/>
              </a:ext>
            </a:extLst>
          </p:cNvPr>
          <p:cNvSpPr txBox="1"/>
          <p:nvPr/>
        </p:nvSpPr>
        <p:spPr>
          <a:xfrm>
            <a:off x="4354662" y="1535397"/>
            <a:ext cx="1519166" cy="461665"/>
          </a:xfrm>
          <a:prstGeom prst="rect">
            <a:avLst/>
          </a:prstGeom>
          <a:noFill/>
        </p:spPr>
        <p:txBody>
          <a:bodyPr wrap="none" rtlCol="0">
            <a:spAutoFit/>
          </a:bodyPr>
          <a:lstStyle/>
          <a:p>
            <a:r>
              <a:rPr lang="en-GB" sz="2400" dirty="0">
                <a:latin typeface="Arial"/>
              </a:rPr>
              <a:t>recognise</a:t>
            </a:r>
          </a:p>
        </p:txBody>
      </p:sp>
      <p:sp>
        <p:nvSpPr>
          <p:cNvPr id="110" name="TextBox 109">
            <a:extLst>
              <a:ext uri="{FF2B5EF4-FFF2-40B4-BE49-F238E27FC236}">
                <a16:creationId xmlns="" xmlns:a16="http://schemas.microsoft.com/office/drawing/2014/main" id="{13999E04-C668-4D04-A1E4-FB9B5957CD75}"/>
              </a:ext>
            </a:extLst>
          </p:cNvPr>
          <p:cNvSpPr txBox="1"/>
          <p:nvPr/>
        </p:nvSpPr>
        <p:spPr>
          <a:xfrm>
            <a:off x="4354661" y="2255544"/>
            <a:ext cx="1433505" cy="461665"/>
          </a:xfrm>
          <a:prstGeom prst="rect">
            <a:avLst/>
          </a:prstGeom>
          <a:noFill/>
        </p:spPr>
        <p:txBody>
          <a:bodyPr wrap="none" rtlCol="0">
            <a:spAutoFit/>
          </a:bodyPr>
          <a:lstStyle/>
          <a:p>
            <a:r>
              <a:rPr lang="en-GB" sz="2400" dirty="0">
                <a:latin typeface="Arial"/>
              </a:rPr>
              <a:t>emotions</a:t>
            </a:r>
          </a:p>
        </p:txBody>
      </p:sp>
      <p:sp>
        <p:nvSpPr>
          <p:cNvPr id="112" name="TextBox 111">
            <a:extLst>
              <a:ext uri="{FF2B5EF4-FFF2-40B4-BE49-F238E27FC236}">
                <a16:creationId xmlns="" xmlns:a16="http://schemas.microsoft.com/office/drawing/2014/main" id="{9DBCEF01-713D-48E9-810A-1F1FC1CF1DEE}"/>
              </a:ext>
            </a:extLst>
          </p:cNvPr>
          <p:cNvSpPr txBox="1"/>
          <p:nvPr/>
        </p:nvSpPr>
        <p:spPr>
          <a:xfrm>
            <a:off x="4342756" y="2969992"/>
            <a:ext cx="1673054" cy="461665"/>
          </a:xfrm>
          <a:prstGeom prst="rect">
            <a:avLst/>
          </a:prstGeom>
          <a:noFill/>
        </p:spPr>
        <p:txBody>
          <a:bodyPr wrap="none" rtlCol="0">
            <a:spAutoFit/>
          </a:bodyPr>
          <a:lstStyle/>
          <a:p>
            <a:r>
              <a:rPr lang="en-GB" sz="2400" dirty="0">
                <a:latin typeface="Arial"/>
              </a:rPr>
              <a:t>friendships</a:t>
            </a:r>
          </a:p>
        </p:txBody>
      </p:sp>
      <p:sp>
        <p:nvSpPr>
          <p:cNvPr id="114" name="TextBox 113">
            <a:extLst>
              <a:ext uri="{FF2B5EF4-FFF2-40B4-BE49-F238E27FC236}">
                <a16:creationId xmlns="" xmlns:a16="http://schemas.microsoft.com/office/drawing/2014/main" id="{11D1DCA0-5BB1-4A54-8B3F-12E0203CAC8B}"/>
              </a:ext>
            </a:extLst>
          </p:cNvPr>
          <p:cNvSpPr txBox="1"/>
          <p:nvPr/>
        </p:nvSpPr>
        <p:spPr>
          <a:xfrm>
            <a:off x="4342755" y="3686929"/>
            <a:ext cx="1912603" cy="461665"/>
          </a:xfrm>
          <a:prstGeom prst="rect">
            <a:avLst/>
          </a:prstGeom>
          <a:noFill/>
        </p:spPr>
        <p:txBody>
          <a:bodyPr wrap="none" rtlCol="0">
            <a:spAutoFit/>
          </a:bodyPr>
          <a:lstStyle/>
          <a:p>
            <a:r>
              <a:rPr lang="en-GB" sz="2400" dirty="0">
                <a:latin typeface="Arial"/>
              </a:rPr>
              <a:t>relationships</a:t>
            </a:r>
            <a:endParaRPr lang="en-GB" sz="2000" dirty="0">
              <a:latin typeface="Arial"/>
            </a:endParaRPr>
          </a:p>
        </p:txBody>
      </p:sp>
      <p:sp>
        <p:nvSpPr>
          <p:cNvPr id="116" name="TextBox 115">
            <a:extLst>
              <a:ext uri="{FF2B5EF4-FFF2-40B4-BE49-F238E27FC236}">
                <a16:creationId xmlns="" xmlns:a16="http://schemas.microsoft.com/office/drawing/2014/main" id="{0D9719AA-9BDB-4AC3-86FD-C30D2469DB38}"/>
              </a:ext>
            </a:extLst>
          </p:cNvPr>
          <p:cNvSpPr txBox="1"/>
          <p:nvPr/>
        </p:nvSpPr>
        <p:spPr>
          <a:xfrm>
            <a:off x="4378133" y="819008"/>
            <a:ext cx="1176674" cy="461665"/>
          </a:xfrm>
          <a:prstGeom prst="rect">
            <a:avLst/>
          </a:prstGeom>
          <a:noFill/>
        </p:spPr>
        <p:txBody>
          <a:bodyPr wrap="none" rtlCol="0">
            <a:spAutoFit/>
          </a:bodyPr>
          <a:lstStyle/>
          <a:p>
            <a:r>
              <a:rPr lang="en-GB" sz="2400" dirty="0">
                <a:latin typeface="Arial"/>
              </a:rPr>
              <a:t>secrets</a:t>
            </a:r>
          </a:p>
        </p:txBody>
      </p:sp>
      <p:sp>
        <p:nvSpPr>
          <p:cNvPr id="118" name="TextBox 117">
            <a:extLst>
              <a:ext uri="{FF2B5EF4-FFF2-40B4-BE49-F238E27FC236}">
                <a16:creationId xmlns="" xmlns:a16="http://schemas.microsoft.com/office/drawing/2014/main" id="{3913F801-5478-4D8D-8DDB-5CD478EB6ADA}"/>
              </a:ext>
            </a:extLst>
          </p:cNvPr>
          <p:cNvSpPr txBox="1"/>
          <p:nvPr/>
        </p:nvSpPr>
        <p:spPr>
          <a:xfrm>
            <a:off x="4348351" y="4397201"/>
            <a:ext cx="1775696" cy="461665"/>
          </a:xfrm>
          <a:prstGeom prst="rect">
            <a:avLst/>
          </a:prstGeom>
          <a:noFill/>
        </p:spPr>
        <p:txBody>
          <a:bodyPr wrap="none" rtlCol="0">
            <a:spAutoFit/>
          </a:bodyPr>
          <a:lstStyle/>
          <a:p>
            <a:r>
              <a:rPr lang="en-GB" sz="2400" dirty="0">
                <a:latin typeface="Arial"/>
              </a:rPr>
              <a:t>stereotypes</a:t>
            </a:r>
          </a:p>
        </p:txBody>
      </p:sp>
      <p:pic>
        <p:nvPicPr>
          <p:cNvPr id="5" name="Picture 4">
            <a:hlinkClick r:id="" action="ppaction://hlinkshowjump?jump=endshow"/>
            <a:extLst>
              <a:ext uri="{FF2B5EF4-FFF2-40B4-BE49-F238E27FC236}">
                <a16:creationId xmlns="" xmlns:a16="http://schemas.microsoft.com/office/drawing/2014/main" id="{913ED72E-19F1-4D4E-B1BD-D9312800A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 xmlns:a16="http://schemas.microsoft.com/office/drawing/2014/main" id="{F6155A5B-747A-4335-95D7-FB5BE3124C4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pic>
        <p:nvPicPr>
          <p:cNvPr id="2" name="Picture 1">
            <a:extLst>
              <a:ext uri="{FF2B5EF4-FFF2-40B4-BE49-F238E27FC236}">
                <a16:creationId xmlns="" xmlns:a16="http://schemas.microsoft.com/office/drawing/2014/main" id="{3947C8FD-BD37-4F2D-A260-F0D10D9E2C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5667" y="1326433"/>
            <a:ext cx="4317828" cy="4221622"/>
          </a:xfrm>
          <a:prstGeom prst="rect">
            <a:avLst/>
          </a:prstGeom>
        </p:spPr>
      </p:pic>
    </p:spTree>
    <p:extLst>
      <p:ext uri="{BB962C8B-B14F-4D97-AF65-F5344CB8AC3E}">
        <p14:creationId xmlns:p14="http://schemas.microsoft.com/office/powerpoint/2010/main" val="1499849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FEA23A-FD26-460D-B987-BE69FB206392}"/>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xmlns="" id="{71D4908D-0593-498C-AA59-96962D83EA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3191" cy="6858000"/>
          </a:xfrm>
          <a:prstGeom prst="rect">
            <a:avLst/>
          </a:prstGeom>
          <a:ln>
            <a:noFill/>
          </a:ln>
          <a:effectLst>
            <a:softEdge rad="112500"/>
          </a:effectLst>
        </p:spPr>
      </p:pic>
      <p:sp>
        <p:nvSpPr>
          <p:cNvPr id="6" name="TextBox 5">
            <a:extLst>
              <a:ext uri="{FF2B5EF4-FFF2-40B4-BE49-F238E27FC236}">
                <a16:creationId xmlns:a16="http://schemas.microsoft.com/office/drawing/2014/main" xmlns="" id="{4DAD0ADF-4AC4-4560-A28F-A5D6D5FB69EE}"/>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xmlns="" id="{D709DCEA-9F8B-4357-85BA-8766EBFA7A52}"/>
              </a:ext>
            </a:extLst>
          </p:cNvPr>
          <p:cNvSpPr/>
          <p:nvPr/>
        </p:nvSpPr>
        <p:spPr>
          <a:xfrm>
            <a:off x="2876958" y="365125"/>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8" name="Rectangle: Diagonal Corners Rounded 7">
            <a:extLst>
              <a:ext uri="{FF2B5EF4-FFF2-40B4-BE49-F238E27FC236}">
                <a16:creationId xmlns:a16="http://schemas.microsoft.com/office/drawing/2014/main" xmlns="" id="{0259E399-FCA4-4AD0-A8EF-00BA75B6AD18}"/>
              </a:ext>
            </a:extLst>
          </p:cNvPr>
          <p:cNvSpPr/>
          <p:nvPr/>
        </p:nvSpPr>
        <p:spPr>
          <a:xfrm>
            <a:off x="5560414" y="365125"/>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9" name="Rectangle: Diagonal Corners Rounded 8">
            <a:extLst>
              <a:ext uri="{FF2B5EF4-FFF2-40B4-BE49-F238E27FC236}">
                <a16:creationId xmlns:a16="http://schemas.microsoft.com/office/drawing/2014/main" xmlns="" id="{12E03C6C-1EF7-40F6-9366-63AC0005E73C}"/>
              </a:ext>
            </a:extLst>
          </p:cNvPr>
          <p:cNvSpPr/>
          <p:nvPr/>
        </p:nvSpPr>
        <p:spPr>
          <a:xfrm>
            <a:off x="1646760" y="1376801"/>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0" name="Rectangle: Diagonal Corners Rounded 9">
            <a:extLst>
              <a:ext uri="{FF2B5EF4-FFF2-40B4-BE49-F238E27FC236}">
                <a16:creationId xmlns:a16="http://schemas.microsoft.com/office/drawing/2014/main" xmlns="" id="{FBF28ED3-C73E-4D79-908C-29B4438CFC40}"/>
              </a:ext>
            </a:extLst>
          </p:cNvPr>
          <p:cNvSpPr/>
          <p:nvPr/>
        </p:nvSpPr>
        <p:spPr>
          <a:xfrm>
            <a:off x="4601127" y="5639883"/>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11" name="Rectangle: Diagonal Corners Rounded 10">
            <a:extLst>
              <a:ext uri="{FF2B5EF4-FFF2-40B4-BE49-F238E27FC236}">
                <a16:creationId xmlns:a16="http://schemas.microsoft.com/office/drawing/2014/main" xmlns="" id="{291A94BE-BCC7-44C0-A4F3-DEF438F33B00}"/>
              </a:ext>
            </a:extLst>
          </p:cNvPr>
          <p:cNvSpPr/>
          <p:nvPr/>
        </p:nvSpPr>
        <p:spPr>
          <a:xfrm>
            <a:off x="6864495" y="1352820"/>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2" name="Rectangle: Diagonal Corners Rounded 11">
            <a:extLst>
              <a:ext uri="{FF2B5EF4-FFF2-40B4-BE49-F238E27FC236}">
                <a16:creationId xmlns:a16="http://schemas.microsoft.com/office/drawing/2014/main" xmlns="" id="{E1F080ED-3956-478E-859A-798077F95716}"/>
              </a:ext>
            </a:extLst>
          </p:cNvPr>
          <p:cNvSpPr/>
          <p:nvPr/>
        </p:nvSpPr>
        <p:spPr>
          <a:xfrm>
            <a:off x="6992435" y="3950013"/>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describing</a:t>
            </a:r>
          </a:p>
        </p:txBody>
      </p:sp>
      <p:sp>
        <p:nvSpPr>
          <p:cNvPr id="13" name="Rectangle: Diagonal Corners Rounded 12">
            <a:extLst>
              <a:ext uri="{FF2B5EF4-FFF2-40B4-BE49-F238E27FC236}">
                <a16:creationId xmlns:a16="http://schemas.microsoft.com/office/drawing/2014/main" xmlns="" id="{48B41541-530A-4C7D-8596-92563CF069BA}"/>
              </a:ext>
            </a:extLst>
          </p:cNvPr>
          <p:cNvSpPr/>
          <p:nvPr/>
        </p:nvSpPr>
        <p:spPr>
          <a:xfrm>
            <a:off x="1739539" y="2590129"/>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4" name="Rectangle: Diagonal Corners Rounded 13">
            <a:extLst>
              <a:ext uri="{FF2B5EF4-FFF2-40B4-BE49-F238E27FC236}">
                <a16:creationId xmlns:a16="http://schemas.microsoft.com/office/drawing/2014/main" xmlns="" id="{5E4D80D4-6BF6-413B-B1B1-CFB085D93675}"/>
              </a:ext>
            </a:extLst>
          </p:cNvPr>
          <p:cNvSpPr/>
          <p:nvPr/>
        </p:nvSpPr>
        <p:spPr>
          <a:xfrm>
            <a:off x="1721556" y="5392843"/>
            <a:ext cx="2287657"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15" name="Rectangle: Diagonal Corners Rounded 14">
            <a:extLst>
              <a:ext uri="{FF2B5EF4-FFF2-40B4-BE49-F238E27FC236}">
                <a16:creationId xmlns:a16="http://schemas.microsoft.com/office/drawing/2014/main" xmlns="" id="{5D277895-42D0-4B0E-8F92-1EE74995F8BE}"/>
              </a:ext>
            </a:extLst>
          </p:cNvPr>
          <p:cNvSpPr/>
          <p:nvPr/>
        </p:nvSpPr>
        <p:spPr>
          <a:xfrm>
            <a:off x="6992435" y="5328598"/>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informing</a:t>
            </a:r>
          </a:p>
        </p:txBody>
      </p:sp>
      <p:sp>
        <p:nvSpPr>
          <p:cNvPr id="16" name="Rectangle: Diagonal Corners Rounded 15">
            <a:extLst>
              <a:ext uri="{FF2B5EF4-FFF2-40B4-BE49-F238E27FC236}">
                <a16:creationId xmlns:a16="http://schemas.microsoft.com/office/drawing/2014/main" xmlns="" id="{136DCFD1-5775-4614-BD23-BA95E167D9B3}"/>
              </a:ext>
            </a:extLst>
          </p:cNvPr>
          <p:cNvSpPr/>
          <p:nvPr/>
        </p:nvSpPr>
        <p:spPr>
          <a:xfrm>
            <a:off x="6992436" y="2631956"/>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17" name="Rectangle: Diagonal Corners Rounded 16">
            <a:extLst>
              <a:ext uri="{FF2B5EF4-FFF2-40B4-BE49-F238E27FC236}">
                <a16:creationId xmlns:a16="http://schemas.microsoft.com/office/drawing/2014/main" xmlns="" id="{ADB38C57-E4E0-4E38-B532-BFE3CBC6BE48}"/>
              </a:ext>
            </a:extLst>
          </p:cNvPr>
          <p:cNvSpPr/>
          <p:nvPr/>
        </p:nvSpPr>
        <p:spPr>
          <a:xfrm>
            <a:off x="1739539" y="3882704"/>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reflecting</a:t>
            </a:r>
          </a:p>
        </p:txBody>
      </p:sp>
      <p:sp>
        <p:nvSpPr>
          <p:cNvPr id="18" name="Rectangle: Rounded Corners 17">
            <a:extLst>
              <a:ext uri="{FF2B5EF4-FFF2-40B4-BE49-F238E27FC236}">
                <a16:creationId xmlns:a16="http://schemas.microsoft.com/office/drawing/2014/main" xmlns="" id="{101D4C56-1A4A-4737-8A34-C4566D898FFB}"/>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20" name="Picture 19">
            <a:hlinkClick r:id="" action="ppaction://hlinkshowjump?jump=endshow"/>
            <a:extLst>
              <a:ext uri="{FF2B5EF4-FFF2-40B4-BE49-F238E27FC236}">
                <a16:creationId xmlns:a16="http://schemas.microsoft.com/office/drawing/2014/main" xmlns="" id="{BA018903-FB48-4397-8285-C4BAA0D977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Tree>
    <p:extLst>
      <p:ext uri="{BB962C8B-B14F-4D97-AF65-F5344CB8AC3E}">
        <p14:creationId xmlns:p14="http://schemas.microsoft.com/office/powerpoint/2010/main" val="461573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BF5F3C3-EBD9-4885-B4D8-CECACA2D8869}"/>
              </a:ext>
            </a:extLst>
          </p:cNvPr>
          <p:cNvSpPr/>
          <p:nvPr/>
        </p:nvSpPr>
        <p:spPr>
          <a:xfrm>
            <a:off x="659215" y="2188217"/>
            <a:ext cx="8665393" cy="632027"/>
          </a:xfrm>
          <a:prstGeom prst="roundRect">
            <a:avLst/>
          </a:prstGeom>
          <a:solidFill>
            <a:srgbClr val="D6D8A7"/>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Social and Emotional</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xmlns="" id="{7DCC4E3B-6812-479F-87EB-2B86319CBD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xmlns="" id="{A893B1EE-5921-4378-9F6D-DA967E140C5A}"/>
              </a:ext>
            </a:extLst>
          </p:cNvPr>
          <p:cNvSpPr/>
          <p:nvPr/>
        </p:nvSpPr>
        <p:spPr>
          <a:xfrm>
            <a:off x="705031" y="2288327"/>
            <a:ext cx="8320782" cy="400110"/>
          </a:xfrm>
          <a:prstGeom prst="rect">
            <a:avLst/>
          </a:prstGeom>
          <a:noFill/>
        </p:spPr>
        <p:txBody>
          <a:bodyPr wrap="none">
            <a:spAutoFit/>
          </a:bodyPr>
          <a:lstStyle/>
          <a:p>
            <a:r>
              <a:rPr lang="en-GB" sz="2000" dirty="0">
                <a:latin typeface="Arial"/>
              </a:rPr>
              <a:t>to recognise the joy and friendship of belonging to a diverse community.</a:t>
            </a:r>
          </a:p>
        </p:txBody>
      </p:sp>
      <p:pic>
        <p:nvPicPr>
          <p:cNvPr id="12" name="Picture 11">
            <a:extLst>
              <a:ext uri="{FF2B5EF4-FFF2-40B4-BE49-F238E27FC236}">
                <a16:creationId xmlns:a16="http://schemas.microsoft.com/office/drawing/2014/main" xmlns="" id="{DB88C31E-E2CD-4797-9AA6-F290EAAC6A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2448" y="2892333"/>
            <a:ext cx="4350489" cy="3569632"/>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41368" y="1853503"/>
            <a:ext cx="5773225" cy="473951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0"/>
              </a:spcBef>
              <a:buNone/>
            </a:pPr>
            <a:r>
              <a:rPr lang="en-GB" sz="1800" dirty="0">
                <a:latin typeface="Arial"/>
              </a:rPr>
              <a:t>How would you describe a community?</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What are the joys of belonging to a community?</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How do different individuals enrich our communities?</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ea typeface="Calibri" panose="020F0502020204030204" pitchFamily="34" charset="0"/>
                <a:cs typeface="Times New Roman" panose="02020603050405020304" pitchFamily="18" charset="0"/>
              </a:rPr>
              <a:t>How do we learn from each other and show an understanding of the different roles and responsibilities people have in their communities? Look at some key figures that children will be able to make connections with e.g. Teachers, police, swimming instructors, sports coaches etc.</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What do you bring to the communities you belong to? (Respect, love, </a:t>
            </a:r>
            <a:r>
              <a:rPr lang="en-GB" sz="1800" dirty="0" smtClean="0">
                <a:latin typeface="Arial"/>
              </a:rPr>
              <a:t>care, </a:t>
            </a:r>
            <a:r>
              <a:rPr lang="en-GB" sz="1800" dirty="0">
                <a:latin typeface="Arial"/>
              </a:rPr>
              <a:t>generosity of spirit, loyalty and forgiveness)</a:t>
            </a:r>
            <a:r>
              <a:rPr lang="en-GB" sz="1800" dirty="0" smtClean="0">
                <a:latin typeface="Arial"/>
              </a:rPr>
              <a:t>.</a:t>
            </a:r>
            <a:endParaRPr lang="en-GB" sz="18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xmlns="" id="{7F240589-F427-4751-81E1-1EB24209A0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8057" y="1853502"/>
            <a:ext cx="3596575" cy="2948730"/>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xmlns=""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0" y="0"/>
            <a:ext cx="9906000"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212471" y="763399"/>
            <a:ext cx="5784484"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212470" y="3523478"/>
            <a:ext cx="5537552" cy="31255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buNone/>
            </a:pPr>
            <a:r>
              <a:rPr lang="en-GB" sz="2000" dirty="0">
                <a:latin typeface="Arial"/>
              </a:rPr>
              <a:t>Why is my community good for me</a:t>
            </a:r>
            <a:r>
              <a:rPr lang="en-GB" sz="2000" dirty="0" smtClean="0">
                <a:latin typeface="Arial"/>
              </a:rPr>
              <a:t>?</a:t>
            </a:r>
            <a:br>
              <a:rPr lang="en-GB" sz="2000" dirty="0" smtClean="0">
                <a:latin typeface="Arial"/>
              </a:rPr>
            </a:br>
            <a:r>
              <a:rPr lang="en-GB" sz="2000" dirty="0" smtClean="0">
                <a:latin typeface="Arial"/>
              </a:rPr>
              <a:t>Home</a:t>
            </a:r>
            <a:r>
              <a:rPr lang="en-GB" sz="2000" dirty="0">
                <a:latin typeface="Arial"/>
              </a:rPr>
              <a:t>, school, parish etc.</a:t>
            </a:r>
          </a:p>
          <a:p>
            <a:pPr marL="0" indent="0">
              <a:lnSpc>
                <a:spcPts val="2400"/>
              </a:lnSpc>
              <a:buNone/>
            </a:pPr>
            <a:endParaRPr lang="en-GB" sz="2000" dirty="0">
              <a:latin typeface="Arial"/>
            </a:endParaRPr>
          </a:p>
          <a:p>
            <a:pPr marL="0" indent="0">
              <a:lnSpc>
                <a:spcPts val="2400"/>
              </a:lnSpc>
              <a:buNone/>
            </a:pPr>
            <a:r>
              <a:rPr lang="en-GB" sz="2000" dirty="0">
                <a:latin typeface="Arial"/>
              </a:rPr>
              <a:t>What do I bring to my community and what do I receive in return?</a:t>
            </a:r>
          </a:p>
          <a:p>
            <a:pPr marL="0" indent="0">
              <a:lnSpc>
                <a:spcPts val="2400"/>
              </a:lnSpc>
              <a:buNone/>
            </a:pPr>
            <a:endParaRPr lang="en-GB" sz="2000" dirty="0">
              <a:latin typeface="Arial"/>
            </a:endParaRPr>
          </a:p>
          <a:p>
            <a:pPr marL="0" indent="0">
              <a:lnSpc>
                <a:spcPts val="2400"/>
              </a:lnSpc>
              <a:buNone/>
            </a:pPr>
            <a:r>
              <a:rPr lang="en-GB" sz="2000" dirty="0">
                <a:latin typeface="Arial"/>
              </a:rPr>
              <a:t>What joys do I experience in my community</a:t>
            </a:r>
            <a:r>
              <a:rPr lang="en-GB" sz="2000" dirty="0" smtClean="0">
                <a:latin typeface="Arial"/>
              </a:rPr>
              <a:t>?</a:t>
            </a:r>
            <a:endParaRPr lang="en-GB" sz="2000" dirty="0">
              <a:latin typeface="Arial"/>
            </a:endParaRPr>
          </a:p>
        </p:txBody>
      </p:sp>
      <p:pic>
        <p:nvPicPr>
          <p:cNvPr id="8" name="Picture 7">
            <a:hlinkClick r:id="" action="ppaction://hlinkshowjump?jump=endshow"/>
            <a:extLst>
              <a:ext uri="{FF2B5EF4-FFF2-40B4-BE49-F238E27FC236}">
                <a16:creationId xmlns:a16="http://schemas.microsoft.com/office/drawing/2014/main" xmlns=""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2" name="Content Placeholder 11">
            <a:extLst>
              <a:ext uri="{FF2B5EF4-FFF2-40B4-BE49-F238E27FC236}">
                <a16:creationId xmlns:a16="http://schemas.microsoft.com/office/drawing/2014/main" xmlns="" id="{B09BF66A-F2C3-4EE0-8EA8-ABCA9FE1CE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7466" y="365125"/>
            <a:ext cx="6420503" cy="592661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a16="http://schemas.microsoft.com/office/drawing/2014/main" xmlns="" id="{224CC36E-0C0F-4D6B-A9C4-4C2A6A410A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Content Placeholder 9">
            <a:extLst>
              <a:ext uri="{FF2B5EF4-FFF2-40B4-BE49-F238E27FC236}">
                <a16:creationId xmlns:a16="http://schemas.microsoft.com/office/drawing/2014/main" xmlns="" id="{82136240-B0F8-48CB-BF18-7A1D178915DD}"/>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3995" y="214937"/>
            <a:ext cx="7315295" cy="599291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7709434" cy="622689"/>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717910" y="2293519"/>
            <a:ext cx="6359948" cy="754480"/>
          </a:xfrm>
        </p:spPr>
        <p:txBody>
          <a:bodyPr>
            <a:normAutofit/>
          </a:bodyPr>
          <a:lstStyle/>
          <a:p>
            <a:pPr marL="0" indent="0">
              <a:buNone/>
            </a:pPr>
            <a:r>
              <a:rPr lang="en-GB" sz="2200" dirty="0"/>
              <a:t>to describe ways of being safe in communities.</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 Journey in 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EAD587F-F3B0-4941-83D5-78D832C035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xmlns="" id="{C01F60CE-2067-4A09-9F06-AC9444DCC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5211" y="2951069"/>
            <a:ext cx="4415868" cy="3609123"/>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350126" y="1447587"/>
            <a:ext cx="5876007" cy="525749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40"/>
              </a:lnSpc>
              <a:spcBef>
                <a:spcPts val="0"/>
              </a:spcBef>
              <a:buNone/>
            </a:pPr>
            <a:r>
              <a:rPr lang="en-GB" sz="2200" dirty="0">
                <a:latin typeface="Arial"/>
              </a:rPr>
              <a:t>What makes us feel safe in families, in our friendships and in our wider communities?</a:t>
            </a:r>
            <a:endParaRPr lang="en-GB" sz="1800" dirty="0">
              <a:latin typeface="Arial"/>
            </a:endParaRP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In what ways might you feel unsafe, and when is it not right to keep a secret?</a:t>
            </a: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Who would you go to if you were worried or felt unsafe?</a:t>
            </a: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What would you do if you were worried about another person whom you considered being unsafe?</a:t>
            </a:r>
          </a:p>
          <a:p>
            <a:pPr marL="0" indent="0">
              <a:lnSpc>
                <a:spcPts val="2640"/>
              </a:lnSpc>
              <a:spcBef>
                <a:spcPts val="0"/>
              </a:spcBef>
              <a:buNone/>
            </a:pPr>
            <a:endParaRPr lang="en-GB" sz="2200" dirty="0">
              <a:latin typeface="Arial"/>
            </a:endParaRPr>
          </a:p>
          <a:p>
            <a:pPr marL="0" indent="0">
              <a:lnSpc>
                <a:spcPts val="2640"/>
              </a:lnSpc>
              <a:spcBef>
                <a:spcPts val="0"/>
              </a:spcBef>
              <a:buNone/>
            </a:pPr>
            <a:r>
              <a:rPr lang="en-GB" sz="2200" dirty="0">
                <a:latin typeface="Arial"/>
              </a:rPr>
              <a:t>Do you know how to ask for help and the  appropriate people you can talk to</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xmlns=""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xmlns=""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xmlns="" id="{89F793BC-DBED-4F2E-8347-CB68251CCB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890" y="1286465"/>
            <a:ext cx="2473375" cy="4562667"/>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xmlns=""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9545"/>
          </a:xfr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360217" y="250032"/>
            <a:ext cx="5639718"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xmlns="" id="{A2D02FB0-9106-4B10-B0A5-34AD4E8598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a16="http://schemas.microsoft.com/office/drawing/2014/main" xmlns="" id="{5CB001AF-EEB7-4140-98E6-79F5BF1F414A}"/>
              </a:ext>
            </a:extLst>
          </p:cNvPr>
          <p:cNvSpPr txBox="1">
            <a:spLocks/>
          </p:cNvSpPr>
          <p:nvPr/>
        </p:nvSpPr>
        <p:spPr>
          <a:xfrm>
            <a:off x="385043" y="2844966"/>
            <a:ext cx="4946254" cy="44096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360"/>
              </a:lnSpc>
              <a:spcBef>
                <a:spcPts val="0"/>
              </a:spcBef>
              <a:buFont typeface="Arial" panose="020B0604020202020204" pitchFamily="34" charset="0"/>
              <a:buNone/>
            </a:pPr>
            <a:r>
              <a:rPr lang="en-GB" sz="2400" dirty="0">
                <a:latin typeface="Arial"/>
              </a:rPr>
              <a:t>Loving Father</a:t>
            </a:r>
            <a:r>
              <a:rPr lang="en-GB" sz="2400" dirty="0" smtClean="0">
                <a:latin typeface="Arial"/>
              </a:rPr>
              <a:t>,</a:t>
            </a:r>
            <a:br>
              <a:rPr lang="en-GB" sz="2400" dirty="0" smtClean="0">
                <a:latin typeface="Arial"/>
              </a:rPr>
            </a:br>
            <a:r>
              <a:rPr lang="en-GB" sz="2400" dirty="0" smtClean="0">
                <a:latin typeface="Arial"/>
              </a:rPr>
              <a:t>Creator </a:t>
            </a:r>
            <a:r>
              <a:rPr lang="en-GB" sz="2400" dirty="0">
                <a:latin typeface="Arial"/>
              </a:rPr>
              <a:t>of all people and all of creation, help us to see others as you see them </a:t>
            </a:r>
            <a:r>
              <a:rPr lang="en-GB" sz="2400" dirty="0" smtClean="0">
                <a:latin typeface="Arial"/>
              </a:rPr>
              <a:t>as brothers </a:t>
            </a:r>
            <a:r>
              <a:rPr lang="en-GB" sz="2400" dirty="0">
                <a:latin typeface="Arial"/>
              </a:rPr>
              <a:t>and sisters in J</a:t>
            </a:r>
            <a:r>
              <a:rPr lang="en-GB" sz="2400" dirty="0" smtClean="0">
                <a:latin typeface="Arial"/>
              </a:rPr>
              <a:t>esus </a:t>
            </a:r>
            <a:r>
              <a:rPr lang="en-GB" sz="2400" dirty="0">
                <a:latin typeface="Arial"/>
              </a:rPr>
              <a:t>to be loved and respected at all times. </a:t>
            </a:r>
          </a:p>
          <a:p>
            <a:pPr marL="0" indent="0">
              <a:lnSpc>
                <a:spcPts val="3360"/>
              </a:lnSpc>
              <a:spcBef>
                <a:spcPts val="0"/>
              </a:spcBef>
              <a:buNone/>
            </a:pPr>
            <a:endParaRPr lang="en-GB" sz="2400" dirty="0">
              <a:latin typeface="Arial"/>
            </a:endParaRPr>
          </a:p>
          <a:p>
            <a:pPr marL="0" indent="0">
              <a:lnSpc>
                <a:spcPts val="3360"/>
              </a:lnSpc>
              <a:spcBef>
                <a:spcPts val="0"/>
              </a:spcBef>
              <a:buFont typeface="Arial" panose="020B0604020202020204" pitchFamily="34" charset="0"/>
              <a:buNone/>
            </a:pPr>
            <a:r>
              <a:rPr lang="en-GB" sz="2400" dirty="0" smtClean="0">
                <a:latin typeface="Arial"/>
              </a:rPr>
              <a:t>Amen</a:t>
            </a:r>
            <a:endParaRPr lang="en-GB" sz="2400" dirty="0">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338667" y="2552877"/>
            <a:ext cx="6378221" cy="1677488"/>
          </a:xfrm>
        </p:spPr>
        <p:txBody>
          <a:bodyPr>
            <a:normAutofit/>
          </a:bodyPr>
          <a:lstStyle/>
          <a:p>
            <a:pPr marL="0" indent="0" algn="r">
              <a:lnSpc>
                <a:spcPts val="3360"/>
              </a:lnSpc>
              <a:buNone/>
            </a:pPr>
            <a:r>
              <a:rPr lang="en-GB" dirty="0"/>
              <a:t>Let us learn to live with kindness</a:t>
            </a:r>
            <a:r>
              <a:rPr lang="en-GB" dirty="0" smtClean="0"/>
              <a:t>,</a:t>
            </a:r>
            <a:br>
              <a:rPr lang="en-GB" dirty="0" smtClean="0"/>
            </a:br>
            <a:r>
              <a:rPr lang="en-GB" dirty="0" smtClean="0"/>
              <a:t>love </a:t>
            </a:r>
            <a:r>
              <a:rPr lang="en-GB" dirty="0"/>
              <a:t>everyone, </a:t>
            </a:r>
            <a:r>
              <a:rPr lang="en-GB" dirty="0" smtClean="0"/>
              <a:t/>
            </a:r>
            <a:br>
              <a:rPr lang="en-GB" dirty="0" smtClean="0"/>
            </a:br>
            <a:r>
              <a:rPr lang="en-GB" dirty="0" smtClean="0"/>
              <a:t>even </a:t>
            </a:r>
            <a:r>
              <a:rPr lang="en-GB" dirty="0"/>
              <a:t>when they do not love us.</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4757" y="1181685"/>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a16="http://schemas.microsoft.com/office/drawing/2014/main" xmlns="" id="{AA0017E9-5DE5-494B-94DD-0FD76D63BB53}"/>
              </a:ext>
            </a:extLst>
          </p:cNvPr>
          <p:cNvSpPr txBox="1"/>
          <p:nvPr/>
        </p:nvSpPr>
        <p:spPr>
          <a:xfrm>
            <a:off x="5113195" y="4417432"/>
            <a:ext cx="1544639" cy="369332"/>
          </a:xfrm>
          <a:prstGeom prst="rect">
            <a:avLst/>
          </a:prstGeom>
          <a:noFill/>
        </p:spPr>
        <p:txBody>
          <a:bodyPr wrap="none" rtlCol="0">
            <a:spAutoFit/>
          </a:bodyPr>
          <a:lstStyle/>
          <a:p>
            <a:pPr algn="r"/>
            <a:r>
              <a:rPr lang="en-GB"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8637883" cy="594673"/>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721437" y="2261769"/>
            <a:ext cx="7620918" cy="630916"/>
          </a:xfrm>
        </p:spPr>
        <p:txBody>
          <a:bodyPr>
            <a:normAutofit/>
          </a:bodyPr>
          <a:lstStyle/>
          <a:p>
            <a:pPr marL="0" indent="0">
              <a:buNone/>
            </a:pPr>
            <a:r>
              <a:rPr lang="en-GB" sz="2400" dirty="0"/>
              <a:t>t</a:t>
            </a:r>
            <a:r>
              <a:rPr lang="en-GB" sz="2400" dirty="0" smtClean="0"/>
              <a:t>o </a:t>
            </a:r>
            <a:r>
              <a:rPr lang="en-GB" sz="2400" dirty="0"/>
              <a:t>celebrate ways of meeting God in our communities. </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 Journey in 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1AFA6FF-4D3D-486C-BAC2-429226BB2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xmlns="" id="{C03C2B5E-2FBE-4D2D-9BF8-0818EAF17F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898" y="2947513"/>
            <a:ext cx="4283239" cy="3514453"/>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78890" y="1570351"/>
            <a:ext cx="5097443" cy="50693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spcBef>
                <a:spcPts val="0"/>
              </a:spcBef>
              <a:buFont typeface="Arial" panose="020B0604020202020204" pitchFamily="34" charset="0"/>
              <a:buNone/>
            </a:pPr>
            <a:r>
              <a:rPr lang="en-GB" sz="2200" dirty="0">
                <a:latin typeface="Arial"/>
              </a:rPr>
              <a:t>How does the school motto or mission statement celebrate this community?</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do we, as a community, reach out to others in their time of need?</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and where do we meet God in the community?</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do we show respect, love and care for all God has created and strive to keep each other safe</a:t>
            </a:r>
            <a:r>
              <a:rPr lang="en-GB" sz="2200" dirty="0" smtClean="0">
                <a:latin typeface="Arial"/>
              </a:rPr>
              <a:t>?</a:t>
            </a:r>
            <a:endParaRPr lang="en-GB" sz="22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xmlns=""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D0E834C5-9004-4617-8138-3EC7F1F343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644" y="1811025"/>
            <a:ext cx="4096311" cy="3363701"/>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xmlns=""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9545"/>
          </a:xfr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172604" y="314792"/>
            <a:ext cx="5639718"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172604" y="2804359"/>
            <a:ext cx="4946254" cy="46092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160"/>
              </a:lnSpc>
              <a:spcBef>
                <a:spcPts val="0"/>
              </a:spcBef>
              <a:buFont typeface="Arial" panose="020B0604020202020204" pitchFamily="34" charset="0"/>
              <a:buNone/>
            </a:pPr>
            <a:r>
              <a:rPr lang="en-GB" sz="2400" dirty="0">
                <a:latin typeface="Arial"/>
              </a:rPr>
              <a:t>Loving God,</a:t>
            </a:r>
          </a:p>
          <a:p>
            <a:pPr marL="0" indent="0">
              <a:lnSpc>
                <a:spcPts val="3160"/>
              </a:lnSpc>
              <a:spcBef>
                <a:spcPts val="0"/>
              </a:spcBef>
              <a:buNone/>
            </a:pPr>
            <a:r>
              <a:rPr lang="en-GB" sz="2400" dirty="0" smtClean="0">
                <a:latin typeface="Arial"/>
              </a:rPr>
              <a:t>We </a:t>
            </a:r>
            <a:r>
              <a:rPr lang="en-GB" sz="2400" dirty="0">
                <a:latin typeface="Arial"/>
              </a:rPr>
              <a:t>praise and thank you for the great generosity of so many people who volunteer their time, talents and skills to various communities in order to spread joy, hope, love, and improve the lives of others.</a:t>
            </a:r>
          </a:p>
          <a:p>
            <a:pPr marL="0" indent="0">
              <a:lnSpc>
                <a:spcPts val="3160"/>
              </a:lnSpc>
              <a:spcBef>
                <a:spcPts val="0"/>
              </a:spcBef>
              <a:buNone/>
            </a:pPr>
            <a:endParaRPr lang="en-GB" sz="2400" dirty="0">
              <a:latin typeface="Arial"/>
            </a:endParaRPr>
          </a:p>
          <a:p>
            <a:pPr marL="0" indent="0">
              <a:lnSpc>
                <a:spcPts val="3160"/>
              </a:lnSpc>
              <a:spcBef>
                <a:spcPts val="0"/>
              </a:spcBef>
              <a:buFont typeface="Arial" panose="020B0604020202020204" pitchFamily="34" charset="0"/>
              <a:buNone/>
            </a:pPr>
            <a:r>
              <a:rPr lang="en-GB" sz="2400" dirty="0">
                <a:latin typeface="Arial"/>
              </a:rPr>
              <a:t>Amen</a:t>
            </a:r>
          </a:p>
          <a:p>
            <a:pPr marL="0" indent="0">
              <a:lnSpc>
                <a:spcPts val="3160"/>
              </a:lnSpc>
              <a:spcBef>
                <a:spcPts val="0"/>
              </a:spcBef>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xmlns="" id="{E0DD90EC-901C-4565-9700-4791C4A0A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2" name="Picture 11">
            <a:extLst>
              <a:ext uri="{FF2B5EF4-FFF2-40B4-BE49-F238E27FC236}">
                <a16:creationId xmlns:a16="http://schemas.microsoft.com/office/drawing/2014/main" xmlns="" id="{3E295337-705D-4B14-8471-3B2F2224B1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492" y="236523"/>
            <a:ext cx="7262223" cy="595874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22365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504437" y="2303899"/>
            <a:ext cx="5134985" cy="3019398"/>
          </a:xfrm>
        </p:spPr>
        <p:txBody>
          <a:bodyPr>
            <a:normAutofit/>
          </a:bodyPr>
          <a:lstStyle/>
          <a:p>
            <a:pPr marL="0" indent="0" algn="r">
              <a:buNone/>
            </a:pPr>
            <a:r>
              <a:rPr lang="en-GB" dirty="0"/>
              <a:t>The love of God is always sowing love and making people grow.</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312" y="1181685"/>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a16="http://schemas.microsoft.com/office/drawing/2014/main" xmlns="" id="{AA0017E9-5DE5-494B-94DD-0FD76D63BB53}"/>
              </a:ext>
            </a:extLst>
          </p:cNvPr>
          <p:cNvSpPr txBox="1"/>
          <p:nvPr/>
        </p:nvSpPr>
        <p:spPr>
          <a:xfrm>
            <a:off x="4105569" y="4220462"/>
            <a:ext cx="1544639" cy="369332"/>
          </a:xfrm>
          <a:prstGeom prst="rect">
            <a:avLst/>
          </a:prstGeom>
          <a:noFill/>
        </p:spPr>
        <p:txBody>
          <a:bodyPr wrap="none" rtlCol="0">
            <a:spAutoFit/>
          </a:bodyPr>
          <a:lstStyle/>
          <a:p>
            <a:r>
              <a:rPr lang="en-GB" dirty="0">
                <a:latin typeface="Arial"/>
              </a:rPr>
              <a:t>Pope Francis</a:t>
            </a:r>
          </a:p>
        </p:txBody>
      </p:sp>
    </p:spTree>
    <p:extLst>
      <p:ext uri="{BB962C8B-B14F-4D97-AF65-F5344CB8AC3E}">
        <p14:creationId xmlns:p14="http://schemas.microsoft.com/office/powerpoint/2010/main" val="4260984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arch-PB163340-50cm.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58000"/>
          </a:xfrm>
          <a:prstGeom prst="rect">
            <a:avLst/>
          </a:prstGeom>
        </p:spPr>
      </p:pic>
      <p:pic>
        <p:nvPicPr>
          <p:cNvPr id="11" name="Picture 10">
            <a:hlinkClick r:id="" action="ppaction://hlinkshowjump?jump=endshow"/>
            <a:extLst>
              <a:ext uri="{FF2B5EF4-FFF2-40B4-BE49-F238E27FC236}">
                <a16:creationId xmlns:a16="http://schemas.microsoft.com/office/drawing/2014/main" xmlns="" id="{D5FDA3CF-4E98-45AA-9C95-218F5B26FC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a16="http://schemas.microsoft.com/office/drawing/2014/main" xmlns="" id="{E88D06FC-27EE-4062-AFA5-1A690ADC0FD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322400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10" name="Picture 9">
            <a:extLst>
              <a:ext uri="{FF2B5EF4-FFF2-40B4-BE49-F238E27FC236}">
                <a16:creationId xmlns:a16="http://schemas.microsoft.com/office/drawing/2014/main" xmlns="" id="{8980E9D8-AB1C-4585-A5BD-6C4A2B3F5C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64138" y="455520"/>
            <a:ext cx="6125439" cy="565425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1136</TotalTime>
  <Words>701</Words>
  <Application>Microsoft Macintosh PowerPoint</Application>
  <PresentationFormat>A4 Paper (210x297 mm)</PresentationFormat>
  <Paragraphs>145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Year 2</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Physical</vt:lpstr>
      <vt:lpstr>Questions</vt:lpstr>
      <vt:lpstr>Pause and reflect</vt:lpstr>
      <vt:lpstr>PowerPoint Presentation</vt:lpstr>
      <vt:lpstr>Spiritual</vt:lpstr>
      <vt:lpstr>Questions</vt:lpstr>
      <vt:lpstr>Pause and reflect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83</cp:revision>
  <cp:lastPrinted>2020-07-30T14:26:16Z</cp:lastPrinted>
  <dcterms:created xsi:type="dcterms:W3CDTF">2020-03-22T10:35:47Z</dcterms:created>
  <dcterms:modified xsi:type="dcterms:W3CDTF">2020-08-26T15:18:30Z</dcterms:modified>
</cp:coreProperties>
</file>